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2"/>
  </p:notesMasterIdLst>
  <p:sldIdLst>
    <p:sldId id="293" r:id="rId3"/>
    <p:sldId id="304" r:id="rId4"/>
    <p:sldId id="267" r:id="rId5"/>
    <p:sldId id="259" r:id="rId6"/>
    <p:sldId id="270" r:id="rId7"/>
    <p:sldId id="296" r:id="rId8"/>
    <p:sldId id="280" r:id="rId9"/>
    <p:sldId id="274" r:id="rId10"/>
    <p:sldId id="258" r:id="rId11"/>
    <p:sldId id="281" r:id="rId12"/>
    <p:sldId id="282" r:id="rId13"/>
    <p:sldId id="295" r:id="rId14"/>
    <p:sldId id="292" r:id="rId15"/>
    <p:sldId id="298" r:id="rId16"/>
    <p:sldId id="297" r:id="rId17"/>
    <p:sldId id="301" r:id="rId18"/>
    <p:sldId id="283" r:id="rId19"/>
    <p:sldId id="299" r:id="rId20"/>
    <p:sldId id="284" r:id="rId21"/>
    <p:sldId id="285" r:id="rId22"/>
    <p:sldId id="286" r:id="rId23"/>
    <p:sldId id="300" r:id="rId24"/>
    <p:sldId id="287" r:id="rId25"/>
    <p:sldId id="288" r:id="rId26"/>
    <p:sldId id="289" r:id="rId27"/>
    <p:sldId id="290" r:id="rId28"/>
    <p:sldId id="302" r:id="rId29"/>
    <p:sldId id="291" r:id="rId30"/>
    <p:sldId id="303" r:id="rId31"/>
  </p:sldIdLst>
  <p:sldSz cx="9906000" cy="6858000" type="A4"/>
  <p:notesSz cx="67849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37E"/>
    <a:srgbClr val="FEEC68"/>
    <a:srgbClr val="FB920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snapToGrid="0">
      <p:cViewPr varScale="1">
        <p:scale>
          <a:sx n="86" d="100"/>
          <a:sy n="86" d="100"/>
        </p:scale>
        <p:origin x="108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ustomXml" Target="../customXml/item3.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468F94-8202-45EC-8C4E-24CE8A06B37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E2C6D459-DB00-445D-870F-669E613D0002}">
      <dgm:prSet phldrT="[Text]" custT="1"/>
      <dgm:spPr/>
      <dgm:t>
        <a:bodyPr/>
        <a:lstStyle/>
        <a:p>
          <a:pPr algn="ctr">
            <a:spcBef>
              <a:spcPts val="1200"/>
            </a:spcBef>
            <a:spcAft>
              <a:spcPts val="0"/>
            </a:spcAft>
          </a:pPr>
          <a:r>
            <a:rPr lang="en-US" sz="2000" b="0" dirty="0">
              <a:latin typeface="+mn-lt"/>
            </a:rPr>
            <a:t>Leisure &amp; Recreation</a:t>
          </a:r>
        </a:p>
        <a:p>
          <a:pPr algn="ctr">
            <a:spcBef>
              <a:spcPts val="1200"/>
            </a:spcBef>
            <a:spcAft>
              <a:spcPts val="0"/>
            </a:spcAft>
          </a:pPr>
          <a:r>
            <a:rPr lang="en-US" sz="2000" b="0" dirty="0">
              <a:latin typeface="+mn-lt"/>
            </a:rPr>
            <a:t>Facilities</a:t>
          </a:r>
          <a:endParaRPr lang="en-GB" sz="2000" b="0" dirty="0">
            <a:latin typeface="+mn-lt"/>
          </a:endParaRPr>
        </a:p>
      </dgm:t>
    </dgm:pt>
    <dgm:pt modelId="{2A2BF9D3-FD45-45BF-B6B7-83E67B86CC4E}" type="parTrans" cxnId="{3D0E73F9-114D-4B50-A06C-70D301178E76}">
      <dgm:prSet/>
      <dgm:spPr/>
      <dgm:t>
        <a:bodyPr/>
        <a:lstStyle/>
        <a:p>
          <a:pPr algn="ctr">
            <a:spcBef>
              <a:spcPts val="1200"/>
            </a:spcBef>
            <a:spcAft>
              <a:spcPts val="0"/>
            </a:spcAft>
          </a:pPr>
          <a:endParaRPr lang="en-GB" sz="2400" b="0">
            <a:latin typeface="+mn-lt"/>
          </a:endParaRPr>
        </a:p>
      </dgm:t>
    </dgm:pt>
    <dgm:pt modelId="{B9AE72BF-308F-45C0-BBF1-E909BC51B50B}" type="sibTrans" cxnId="{3D0E73F9-114D-4B50-A06C-70D301178E76}">
      <dgm:prSet/>
      <dgm:spPr/>
      <dgm:t>
        <a:bodyPr/>
        <a:lstStyle/>
        <a:p>
          <a:pPr algn="ctr">
            <a:spcBef>
              <a:spcPts val="1200"/>
            </a:spcBef>
            <a:spcAft>
              <a:spcPts val="0"/>
            </a:spcAft>
          </a:pPr>
          <a:endParaRPr lang="en-GB" sz="2400" b="0">
            <a:latin typeface="+mn-lt"/>
          </a:endParaRPr>
        </a:p>
      </dgm:t>
    </dgm:pt>
    <dgm:pt modelId="{50EC10EC-8C9A-4471-9687-C6AB36E6D57C}">
      <dgm:prSet phldrT="[Text]" custT="1"/>
      <dgm:spPr/>
      <dgm:t>
        <a:bodyPr/>
        <a:lstStyle/>
        <a:p>
          <a:pPr algn="ctr">
            <a:spcBef>
              <a:spcPts val="1200"/>
            </a:spcBef>
            <a:spcAft>
              <a:spcPts val="0"/>
            </a:spcAft>
          </a:pPr>
          <a:r>
            <a:rPr lang="en-US" sz="2000" b="0" dirty="0">
              <a:latin typeface="+mn-lt"/>
            </a:rPr>
            <a:t>Community Halls</a:t>
          </a:r>
          <a:endParaRPr lang="en-GB" sz="2000" b="0" dirty="0">
            <a:latin typeface="+mn-lt"/>
          </a:endParaRPr>
        </a:p>
      </dgm:t>
    </dgm:pt>
    <dgm:pt modelId="{0E24BC8A-2366-4702-8FA9-A5DE294CBC63}" type="parTrans" cxnId="{843E5E59-C280-4DA6-A235-CD59F71E3992}">
      <dgm:prSet/>
      <dgm:spPr/>
      <dgm:t>
        <a:bodyPr/>
        <a:lstStyle/>
        <a:p>
          <a:pPr algn="ctr">
            <a:spcBef>
              <a:spcPts val="1200"/>
            </a:spcBef>
            <a:spcAft>
              <a:spcPts val="0"/>
            </a:spcAft>
          </a:pPr>
          <a:endParaRPr lang="en-GB" sz="2400" b="0">
            <a:latin typeface="+mn-lt"/>
          </a:endParaRPr>
        </a:p>
      </dgm:t>
    </dgm:pt>
    <dgm:pt modelId="{1774EC59-175A-4E2A-89FA-DD4BD71BFB9B}" type="sibTrans" cxnId="{843E5E59-C280-4DA6-A235-CD59F71E3992}">
      <dgm:prSet/>
      <dgm:spPr/>
      <dgm:t>
        <a:bodyPr/>
        <a:lstStyle/>
        <a:p>
          <a:pPr algn="ctr">
            <a:spcBef>
              <a:spcPts val="1200"/>
            </a:spcBef>
            <a:spcAft>
              <a:spcPts val="0"/>
            </a:spcAft>
          </a:pPr>
          <a:endParaRPr lang="en-GB" sz="2400" b="0">
            <a:latin typeface="+mn-lt"/>
          </a:endParaRPr>
        </a:p>
      </dgm:t>
    </dgm:pt>
    <dgm:pt modelId="{917E285D-E8B9-4D65-B1A9-589E62E6528B}">
      <dgm:prSet phldrT="[Text]" custT="1"/>
      <dgm:spPr/>
      <dgm:t>
        <a:bodyPr/>
        <a:lstStyle/>
        <a:p>
          <a:pPr algn="ctr">
            <a:spcBef>
              <a:spcPts val="1200"/>
            </a:spcBef>
            <a:spcAft>
              <a:spcPts val="0"/>
            </a:spcAft>
          </a:pPr>
          <a:r>
            <a:rPr lang="en-US" sz="2000" b="0" dirty="0">
              <a:latin typeface="+mn-lt"/>
            </a:rPr>
            <a:t>Green Spaces &amp; Biodiversity</a:t>
          </a:r>
          <a:endParaRPr lang="en-GB" sz="2000" b="0" dirty="0">
            <a:latin typeface="+mn-lt"/>
          </a:endParaRPr>
        </a:p>
      </dgm:t>
    </dgm:pt>
    <dgm:pt modelId="{C128C951-A09A-4412-93BA-E5E5E42363EC}" type="parTrans" cxnId="{D6560E94-FDE9-40A3-A0F3-143BA6964007}">
      <dgm:prSet/>
      <dgm:spPr/>
      <dgm:t>
        <a:bodyPr/>
        <a:lstStyle/>
        <a:p>
          <a:pPr algn="ctr">
            <a:spcBef>
              <a:spcPts val="1200"/>
            </a:spcBef>
            <a:spcAft>
              <a:spcPts val="0"/>
            </a:spcAft>
          </a:pPr>
          <a:endParaRPr lang="en-GB" sz="2400" b="0">
            <a:latin typeface="+mn-lt"/>
          </a:endParaRPr>
        </a:p>
      </dgm:t>
    </dgm:pt>
    <dgm:pt modelId="{B5FF9432-D2C4-4161-B1FE-C38BBA206093}" type="sibTrans" cxnId="{D6560E94-FDE9-40A3-A0F3-143BA6964007}">
      <dgm:prSet/>
      <dgm:spPr/>
      <dgm:t>
        <a:bodyPr/>
        <a:lstStyle/>
        <a:p>
          <a:pPr algn="ctr">
            <a:spcBef>
              <a:spcPts val="1200"/>
            </a:spcBef>
            <a:spcAft>
              <a:spcPts val="0"/>
            </a:spcAft>
          </a:pPr>
          <a:endParaRPr lang="en-GB" sz="2400" b="0">
            <a:latin typeface="+mn-lt"/>
          </a:endParaRPr>
        </a:p>
      </dgm:t>
    </dgm:pt>
    <dgm:pt modelId="{6942CD50-D33F-4A94-AE7A-C31837365DFF}">
      <dgm:prSet phldrT="[Text]" custT="1"/>
      <dgm:spPr/>
      <dgm:t>
        <a:bodyPr/>
        <a:lstStyle/>
        <a:p>
          <a:pPr algn="ctr">
            <a:spcBef>
              <a:spcPts val="1200"/>
            </a:spcBef>
            <a:spcAft>
              <a:spcPts val="0"/>
            </a:spcAft>
          </a:pPr>
          <a:r>
            <a:rPr lang="en-US" sz="2000" b="0" dirty="0">
              <a:latin typeface="+mn-lt"/>
            </a:rPr>
            <a:t>Trees &amp; Hedgerows</a:t>
          </a:r>
          <a:endParaRPr lang="en-GB" sz="2000" b="0" dirty="0">
            <a:latin typeface="+mn-lt"/>
          </a:endParaRPr>
        </a:p>
      </dgm:t>
    </dgm:pt>
    <dgm:pt modelId="{11F1A5F8-0CF2-45DC-8F10-86CBE12EFD34}" type="parTrans" cxnId="{195EF837-A3A4-45AB-964B-D1345BE6C661}">
      <dgm:prSet/>
      <dgm:spPr/>
      <dgm:t>
        <a:bodyPr/>
        <a:lstStyle/>
        <a:p>
          <a:pPr algn="ctr">
            <a:spcBef>
              <a:spcPts val="1200"/>
            </a:spcBef>
            <a:spcAft>
              <a:spcPts val="0"/>
            </a:spcAft>
          </a:pPr>
          <a:endParaRPr lang="en-GB" sz="2400" b="0">
            <a:latin typeface="+mn-lt"/>
          </a:endParaRPr>
        </a:p>
      </dgm:t>
    </dgm:pt>
    <dgm:pt modelId="{FDBDCCFE-AE14-46E9-A8FC-DB1681213807}" type="sibTrans" cxnId="{195EF837-A3A4-45AB-964B-D1345BE6C661}">
      <dgm:prSet/>
      <dgm:spPr/>
      <dgm:t>
        <a:bodyPr/>
        <a:lstStyle/>
        <a:p>
          <a:pPr algn="ctr">
            <a:spcBef>
              <a:spcPts val="1200"/>
            </a:spcBef>
            <a:spcAft>
              <a:spcPts val="0"/>
            </a:spcAft>
          </a:pPr>
          <a:endParaRPr lang="en-GB" sz="2400" b="0">
            <a:latin typeface="+mn-lt"/>
          </a:endParaRPr>
        </a:p>
      </dgm:t>
    </dgm:pt>
    <dgm:pt modelId="{7FECE6C4-92CB-4CF7-AB2C-AFFCFC1E53DD}">
      <dgm:prSet phldrT="[Text]" custT="1"/>
      <dgm:spPr/>
      <dgm:t>
        <a:bodyPr/>
        <a:lstStyle/>
        <a:p>
          <a:pPr algn="ctr">
            <a:spcBef>
              <a:spcPts val="1200"/>
            </a:spcBef>
            <a:spcAft>
              <a:spcPts val="0"/>
            </a:spcAft>
          </a:pPr>
          <a:r>
            <a:rPr lang="en-US" sz="2000" b="0" dirty="0">
              <a:latin typeface="+mn-lt"/>
            </a:rPr>
            <a:t>Environmental Improvement</a:t>
          </a:r>
        </a:p>
        <a:p>
          <a:pPr algn="ctr">
            <a:spcBef>
              <a:spcPts val="1200"/>
            </a:spcBef>
            <a:spcAft>
              <a:spcPts val="0"/>
            </a:spcAft>
          </a:pPr>
          <a:r>
            <a:rPr lang="en-US" sz="2000" b="0" dirty="0">
              <a:latin typeface="+mn-lt"/>
            </a:rPr>
            <a:t>Schemes</a:t>
          </a:r>
          <a:endParaRPr lang="en-GB" sz="2000" b="0" dirty="0">
            <a:latin typeface="+mn-lt"/>
          </a:endParaRPr>
        </a:p>
      </dgm:t>
    </dgm:pt>
    <dgm:pt modelId="{3011242A-0F13-4512-B569-63BB23E3C624}" type="parTrans" cxnId="{AFDFE228-258A-4850-A43B-69B5E0BB6349}">
      <dgm:prSet/>
      <dgm:spPr/>
      <dgm:t>
        <a:bodyPr/>
        <a:lstStyle/>
        <a:p>
          <a:pPr algn="ctr">
            <a:spcBef>
              <a:spcPts val="1200"/>
            </a:spcBef>
            <a:spcAft>
              <a:spcPts val="0"/>
            </a:spcAft>
          </a:pPr>
          <a:endParaRPr lang="en-GB" sz="2400" b="0">
            <a:latin typeface="+mn-lt"/>
          </a:endParaRPr>
        </a:p>
      </dgm:t>
    </dgm:pt>
    <dgm:pt modelId="{86AF3DF9-1169-4163-85E4-2749B3DD0835}" type="sibTrans" cxnId="{AFDFE228-258A-4850-A43B-69B5E0BB6349}">
      <dgm:prSet/>
      <dgm:spPr/>
      <dgm:t>
        <a:bodyPr/>
        <a:lstStyle/>
        <a:p>
          <a:pPr algn="ctr">
            <a:spcBef>
              <a:spcPts val="1200"/>
            </a:spcBef>
            <a:spcAft>
              <a:spcPts val="0"/>
            </a:spcAft>
          </a:pPr>
          <a:endParaRPr lang="en-GB" sz="2400" b="0">
            <a:latin typeface="+mn-lt"/>
          </a:endParaRPr>
        </a:p>
      </dgm:t>
    </dgm:pt>
    <dgm:pt modelId="{EDD78454-611A-44D6-B8FB-AD2E8F20144F}" type="pres">
      <dgm:prSet presAssocID="{43468F94-8202-45EC-8C4E-24CE8A06B370}" presName="diagram" presStyleCnt="0">
        <dgm:presLayoutVars>
          <dgm:dir/>
          <dgm:resizeHandles val="exact"/>
        </dgm:presLayoutVars>
      </dgm:prSet>
      <dgm:spPr/>
    </dgm:pt>
    <dgm:pt modelId="{FB688FAB-73EE-4FEE-A0B4-945A424C6076}" type="pres">
      <dgm:prSet presAssocID="{E2C6D459-DB00-445D-870F-669E613D0002}" presName="node" presStyleLbl="node1" presStyleIdx="0" presStyleCnt="5" custScaleX="153677" custScaleY="53780">
        <dgm:presLayoutVars>
          <dgm:bulletEnabled val="1"/>
        </dgm:presLayoutVars>
      </dgm:prSet>
      <dgm:spPr/>
    </dgm:pt>
    <dgm:pt modelId="{79052248-F7C2-4156-BC46-A49074342AB1}" type="pres">
      <dgm:prSet presAssocID="{B9AE72BF-308F-45C0-BBF1-E909BC51B50B}" presName="sibTrans" presStyleCnt="0"/>
      <dgm:spPr/>
    </dgm:pt>
    <dgm:pt modelId="{92F33D44-26FE-4BC7-8DCE-0931C4E73655}" type="pres">
      <dgm:prSet presAssocID="{50EC10EC-8C9A-4471-9687-C6AB36E6D57C}" presName="node" presStyleLbl="node1" presStyleIdx="1" presStyleCnt="5" custScaleY="54691">
        <dgm:presLayoutVars>
          <dgm:bulletEnabled val="1"/>
        </dgm:presLayoutVars>
      </dgm:prSet>
      <dgm:spPr/>
    </dgm:pt>
    <dgm:pt modelId="{B00A2023-8BFD-4655-9693-709458E08BD5}" type="pres">
      <dgm:prSet presAssocID="{1774EC59-175A-4E2A-89FA-DD4BD71BFB9B}" presName="sibTrans" presStyleCnt="0"/>
      <dgm:spPr/>
    </dgm:pt>
    <dgm:pt modelId="{D6FB480A-D279-4D0E-9E22-B4177565A10F}" type="pres">
      <dgm:prSet presAssocID="{917E285D-E8B9-4D65-B1A9-589E62E6528B}" presName="node" presStyleLbl="node1" presStyleIdx="2" presStyleCnt="5" custScaleY="54691">
        <dgm:presLayoutVars>
          <dgm:bulletEnabled val="1"/>
        </dgm:presLayoutVars>
      </dgm:prSet>
      <dgm:spPr/>
    </dgm:pt>
    <dgm:pt modelId="{8FDCD1DD-F52C-4237-8EC7-E4CF86B87A78}" type="pres">
      <dgm:prSet presAssocID="{B5FF9432-D2C4-4161-B1FE-C38BBA206093}" presName="sibTrans" presStyleCnt="0"/>
      <dgm:spPr/>
    </dgm:pt>
    <dgm:pt modelId="{8BF441D0-92C5-480E-B65D-14032DE6A5CE}" type="pres">
      <dgm:prSet presAssocID="{6942CD50-D33F-4A94-AE7A-C31837365DFF}" presName="node" presStyleLbl="node1" presStyleIdx="3" presStyleCnt="5" custScaleY="54691">
        <dgm:presLayoutVars>
          <dgm:bulletEnabled val="1"/>
        </dgm:presLayoutVars>
      </dgm:prSet>
      <dgm:spPr/>
    </dgm:pt>
    <dgm:pt modelId="{49C6A827-0EB3-4027-BE5A-97C703BFDC18}" type="pres">
      <dgm:prSet presAssocID="{FDBDCCFE-AE14-46E9-A8FC-DB1681213807}" presName="sibTrans" presStyleCnt="0"/>
      <dgm:spPr/>
    </dgm:pt>
    <dgm:pt modelId="{AB6867F7-847B-4590-9631-30C4269623BB}" type="pres">
      <dgm:prSet presAssocID="{7FECE6C4-92CB-4CF7-AB2C-AFFCFC1E53DD}" presName="node" presStyleLbl="node1" presStyleIdx="4" presStyleCnt="5" custScaleX="261047" custScaleY="54691">
        <dgm:presLayoutVars>
          <dgm:bulletEnabled val="1"/>
        </dgm:presLayoutVars>
      </dgm:prSet>
      <dgm:spPr/>
    </dgm:pt>
  </dgm:ptLst>
  <dgm:cxnLst>
    <dgm:cxn modelId="{B160CB07-47E3-4C45-8730-A338D8877FE0}" type="presOf" srcId="{E2C6D459-DB00-445D-870F-669E613D0002}" destId="{FB688FAB-73EE-4FEE-A0B4-945A424C6076}" srcOrd="0" destOrd="0" presId="urn:microsoft.com/office/officeart/2005/8/layout/default"/>
    <dgm:cxn modelId="{18A2600C-1587-4A0E-80D6-CC50F5772A23}" type="presOf" srcId="{50EC10EC-8C9A-4471-9687-C6AB36E6D57C}" destId="{92F33D44-26FE-4BC7-8DCE-0931C4E73655}" srcOrd="0" destOrd="0" presId="urn:microsoft.com/office/officeart/2005/8/layout/default"/>
    <dgm:cxn modelId="{AFDFE228-258A-4850-A43B-69B5E0BB6349}" srcId="{43468F94-8202-45EC-8C4E-24CE8A06B370}" destId="{7FECE6C4-92CB-4CF7-AB2C-AFFCFC1E53DD}" srcOrd="4" destOrd="0" parTransId="{3011242A-0F13-4512-B569-63BB23E3C624}" sibTransId="{86AF3DF9-1169-4163-85E4-2749B3DD0835}"/>
    <dgm:cxn modelId="{7265A135-8408-4954-8365-F243F271DACE}" type="presOf" srcId="{6942CD50-D33F-4A94-AE7A-C31837365DFF}" destId="{8BF441D0-92C5-480E-B65D-14032DE6A5CE}" srcOrd="0" destOrd="0" presId="urn:microsoft.com/office/officeart/2005/8/layout/default"/>
    <dgm:cxn modelId="{195EF837-A3A4-45AB-964B-D1345BE6C661}" srcId="{43468F94-8202-45EC-8C4E-24CE8A06B370}" destId="{6942CD50-D33F-4A94-AE7A-C31837365DFF}" srcOrd="3" destOrd="0" parTransId="{11F1A5F8-0CF2-45DC-8F10-86CBE12EFD34}" sibTransId="{FDBDCCFE-AE14-46E9-A8FC-DB1681213807}"/>
    <dgm:cxn modelId="{80A9BC5C-0A08-4DFC-9E82-317EA8D0739F}" type="presOf" srcId="{43468F94-8202-45EC-8C4E-24CE8A06B370}" destId="{EDD78454-611A-44D6-B8FB-AD2E8F20144F}" srcOrd="0" destOrd="0" presId="urn:microsoft.com/office/officeart/2005/8/layout/default"/>
    <dgm:cxn modelId="{FDA04252-3E26-4E3A-84A0-F6534E95DF9A}" type="presOf" srcId="{7FECE6C4-92CB-4CF7-AB2C-AFFCFC1E53DD}" destId="{AB6867F7-847B-4590-9631-30C4269623BB}" srcOrd="0" destOrd="0" presId="urn:microsoft.com/office/officeart/2005/8/layout/default"/>
    <dgm:cxn modelId="{843E5E59-C280-4DA6-A235-CD59F71E3992}" srcId="{43468F94-8202-45EC-8C4E-24CE8A06B370}" destId="{50EC10EC-8C9A-4471-9687-C6AB36E6D57C}" srcOrd="1" destOrd="0" parTransId="{0E24BC8A-2366-4702-8FA9-A5DE294CBC63}" sibTransId="{1774EC59-175A-4E2A-89FA-DD4BD71BFB9B}"/>
    <dgm:cxn modelId="{D6560E94-FDE9-40A3-A0F3-143BA6964007}" srcId="{43468F94-8202-45EC-8C4E-24CE8A06B370}" destId="{917E285D-E8B9-4D65-B1A9-589E62E6528B}" srcOrd="2" destOrd="0" parTransId="{C128C951-A09A-4412-93BA-E5E5E42363EC}" sibTransId="{B5FF9432-D2C4-4161-B1FE-C38BBA206093}"/>
    <dgm:cxn modelId="{FD56F6E1-0E15-4CE2-AAF0-A62D3AB54191}" type="presOf" srcId="{917E285D-E8B9-4D65-B1A9-589E62E6528B}" destId="{D6FB480A-D279-4D0E-9E22-B4177565A10F}" srcOrd="0" destOrd="0" presId="urn:microsoft.com/office/officeart/2005/8/layout/default"/>
    <dgm:cxn modelId="{3D0E73F9-114D-4B50-A06C-70D301178E76}" srcId="{43468F94-8202-45EC-8C4E-24CE8A06B370}" destId="{E2C6D459-DB00-445D-870F-669E613D0002}" srcOrd="0" destOrd="0" parTransId="{2A2BF9D3-FD45-45BF-B6B7-83E67B86CC4E}" sibTransId="{B9AE72BF-308F-45C0-BBF1-E909BC51B50B}"/>
    <dgm:cxn modelId="{52213076-2A07-49B4-9C07-AB2C113F6110}" type="presParOf" srcId="{EDD78454-611A-44D6-B8FB-AD2E8F20144F}" destId="{FB688FAB-73EE-4FEE-A0B4-945A424C6076}" srcOrd="0" destOrd="0" presId="urn:microsoft.com/office/officeart/2005/8/layout/default"/>
    <dgm:cxn modelId="{20DED7A2-D03B-487B-8519-A19FE954C724}" type="presParOf" srcId="{EDD78454-611A-44D6-B8FB-AD2E8F20144F}" destId="{79052248-F7C2-4156-BC46-A49074342AB1}" srcOrd="1" destOrd="0" presId="urn:microsoft.com/office/officeart/2005/8/layout/default"/>
    <dgm:cxn modelId="{EA8B6645-E67C-42A3-AF16-31A718095DAA}" type="presParOf" srcId="{EDD78454-611A-44D6-B8FB-AD2E8F20144F}" destId="{92F33D44-26FE-4BC7-8DCE-0931C4E73655}" srcOrd="2" destOrd="0" presId="urn:microsoft.com/office/officeart/2005/8/layout/default"/>
    <dgm:cxn modelId="{531ED2D3-FDA6-4962-A97A-3B63E10AC168}" type="presParOf" srcId="{EDD78454-611A-44D6-B8FB-AD2E8F20144F}" destId="{B00A2023-8BFD-4655-9693-709458E08BD5}" srcOrd="3" destOrd="0" presId="urn:microsoft.com/office/officeart/2005/8/layout/default"/>
    <dgm:cxn modelId="{867C63CF-6627-41F1-9981-EA604C12C23D}" type="presParOf" srcId="{EDD78454-611A-44D6-B8FB-AD2E8F20144F}" destId="{D6FB480A-D279-4D0E-9E22-B4177565A10F}" srcOrd="4" destOrd="0" presId="urn:microsoft.com/office/officeart/2005/8/layout/default"/>
    <dgm:cxn modelId="{89193936-D6F1-41AE-8CCC-D2B397626D08}" type="presParOf" srcId="{EDD78454-611A-44D6-B8FB-AD2E8F20144F}" destId="{8FDCD1DD-F52C-4237-8EC7-E4CF86B87A78}" srcOrd="5" destOrd="0" presId="urn:microsoft.com/office/officeart/2005/8/layout/default"/>
    <dgm:cxn modelId="{4A08EFDB-8FBB-449C-99DA-0F30302D956C}" type="presParOf" srcId="{EDD78454-611A-44D6-B8FB-AD2E8F20144F}" destId="{8BF441D0-92C5-480E-B65D-14032DE6A5CE}" srcOrd="6" destOrd="0" presId="urn:microsoft.com/office/officeart/2005/8/layout/default"/>
    <dgm:cxn modelId="{CCDA31A2-C704-441B-8AEC-A51DEF611EBB}" type="presParOf" srcId="{EDD78454-611A-44D6-B8FB-AD2E8F20144F}" destId="{49C6A827-0EB3-4027-BE5A-97C703BFDC18}" srcOrd="7" destOrd="0" presId="urn:microsoft.com/office/officeart/2005/8/layout/default"/>
    <dgm:cxn modelId="{221D013C-F646-490B-9CF8-1B34157D74E7}" type="presParOf" srcId="{EDD78454-611A-44D6-B8FB-AD2E8F20144F}" destId="{AB6867F7-847B-4590-9631-30C4269623B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88FAB-73EE-4FEE-A0B4-945A424C6076}">
      <dsp:nvSpPr>
        <dsp:cNvPr id="0" name=""/>
        <dsp:cNvSpPr/>
      </dsp:nvSpPr>
      <dsp:spPr>
        <a:xfrm>
          <a:off x="387" y="145080"/>
          <a:ext cx="2612925" cy="54864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en-US" sz="2000" b="0" kern="1200" dirty="0">
              <a:latin typeface="+mn-lt"/>
            </a:rPr>
            <a:t>Leisure &amp; Recreation</a:t>
          </a:r>
        </a:p>
        <a:p>
          <a:pPr marL="0" lvl="0" indent="0" algn="ctr" defTabSz="889000">
            <a:lnSpc>
              <a:spcPct val="90000"/>
            </a:lnSpc>
            <a:spcBef>
              <a:spcPct val="0"/>
            </a:spcBef>
            <a:spcAft>
              <a:spcPts val="0"/>
            </a:spcAft>
            <a:buNone/>
          </a:pPr>
          <a:r>
            <a:rPr lang="en-US" sz="2000" b="0" kern="1200" dirty="0">
              <a:latin typeface="+mn-lt"/>
            </a:rPr>
            <a:t>Facilities</a:t>
          </a:r>
          <a:endParaRPr lang="en-GB" sz="2000" b="0" kern="1200" dirty="0">
            <a:latin typeface="+mn-lt"/>
          </a:endParaRPr>
        </a:p>
      </dsp:txBody>
      <dsp:txXfrm>
        <a:off x="387" y="145080"/>
        <a:ext cx="2612925" cy="548643"/>
      </dsp:txXfrm>
    </dsp:sp>
    <dsp:sp modelId="{92F33D44-26FE-4BC7-8DCE-0931C4E73655}">
      <dsp:nvSpPr>
        <dsp:cNvPr id="0" name=""/>
        <dsp:cNvSpPr/>
      </dsp:nvSpPr>
      <dsp:spPr>
        <a:xfrm>
          <a:off x="2783340" y="140433"/>
          <a:ext cx="1700270" cy="5579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en-US" sz="2000" b="0" kern="1200" dirty="0">
              <a:latin typeface="+mn-lt"/>
            </a:rPr>
            <a:t>Community Halls</a:t>
          </a:r>
          <a:endParaRPr lang="en-GB" sz="2000" b="0" kern="1200" dirty="0">
            <a:latin typeface="+mn-lt"/>
          </a:endParaRPr>
        </a:p>
      </dsp:txBody>
      <dsp:txXfrm>
        <a:off x="2783340" y="140433"/>
        <a:ext cx="1700270" cy="557937"/>
      </dsp:txXfrm>
    </dsp:sp>
    <dsp:sp modelId="{D6FB480A-D279-4D0E-9E22-B4177565A10F}">
      <dsp:nvSpPr>
        <dsp:cNvPr id="0" name=""/>
        <dsp:cNvSpPr/>
      </dsp:nvSpPr>
      <dsp:spPr>
        <a:xfrm>
          <a:off x="4653638" y="140433"/>
          <a:ext cx="1700270" cy="5579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en-US" sz="2000" b="0" kern="1200" dirty="0">
              <a:latin typeface="+mn-lt"/>
            </a:rPr>
            <a:t>Green Spaces &amp; Biodiversity</a:t>
          </a:r>
          <a:endParaRPr lang="en-GB" sz="2000" b="0" kern="1200" dirty="0">
            <a:latin typeface="+mn-lt"/>
          </a:endParaRPr>
        </a:p>
      </dsp:txBody>
      <dsp:txXfrm>
        <a:off x="4653638" y="140433"/>
        <a:ext cx="1700270" cy="557937"/>
      </dsp:txXfrm>
    </dsp:sp>
    <dsp:sp modelId="{8BF441D0-92C5-480E-B65D-14032DE6A5CE}">
      <dsp:nvSpPr>
        <dsp:cNvPr id="0" name=""/>
        <dsp:cNvSpPr/>
      </dsp:nvSpPr>
      <dsp:spPr>
        <a:xfrm>
          <a:off x="22746" y="868397"/>
          <a:ext cx="1700270" cy="5579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en-US" sz="2000" b="0" kern="1200" dirty="0">
              <a:latin typeface="+mn-lt"/>
            </a:rPr>
            <a:t>Trees &amp; Hedgerows</a:t>
          </a:r>
          <a:endParaRPr lang="en-GB" sz="2000" b="0" kern="1200" dirty="0">
            <a:latin typeface="+mn-lt"/>
          </a:endParaRPr>
        </a:p>
      </dsp:txBody>
      <dsp:txXfrm>
        <a:off x="22746" y="868397"/>
        <a:ext cx="1700270" cy="557937"/>
      </dsp:txXfrm>
    </dsp:sp>
    <dsp:sp modelId="{AB6867F7-847B-4590-9631-30C4269623BB}">
      <dsp:nvSpPr>
        <dsp:cNvPr id="0" name=""/>
        <dsp:cNvSpPr/>
      </dsp:nvSpPr>
      <dsp:spPr>
        <a:xfrm>
          <a:off x="1893044" y="868397"/>
          <a:ext cx="4438506" cy="5579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en-US" sz="2000" b="0" kern="1200" dirty="0">
              <a:latin typeface="+mn-lt"/>
            </a:rPr>
            <a:t>Environmental Improvement</a:t>
          </a:r>
        </a:p>
        <a:p>
          <a:pPr marL="0" lvl="0" indent="0" algn="ctr" defTabSz="889000">
            <a:lnSpc>
              <a:spcPct val="90000"/>
            </a:lnSpc>
            <a:spcBef>
              <a:spcPct val="0"/>
            </a:spcBef>
            <a:spcAft>
              <a:spcPts val="0"/>
            </a:spcAft>
            <a:buNone/>
          </a:pPr>
          <a:r>
            <a:rPr lang="en-US" sz="2000" b="0" kern="1200" dirty="0">
              <a:latin typeface="+mn-lt"/>
            </a:rPr>
            <a:t>Schemes</a:t>
          </a:r>
          <a:endParaRPr lang="en-GB" sz="2000" b="0" kern="1200" dirty="0">
            <a:latin typeface="+mn-lt"/>
          </a:endParaRPr>
        </a:p>
      </dsp:txBody>
      <dsp:txXfrm>
        <a:off x="1893044" y="868397"/>
        <a:ext cx="4438506" cy="55793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0050"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3338" y="0"/>
            <a:ext cx="2940050" cy="498475"/>
          </a:xfrm>
          <a:prstGeom prst="rect">
            <a:avLst/>
          </a:prstGeom>
        </p:spPr>
        <p:txBody>
          <a:bodyPr vert="horz" lIns="91440" tIns="45720" rIns="91440" bIns="45720" rtlCol="0"/>
          <a:lstStyle>
            <a:lvl1pPr algn="r">
              <a:defRPr sz="1200"/>
            </a:lvl1pPr>
          </a:lstStyle>
          <a:p>
            <a:fld id="{27DBA717-D7E9-494D-8599-2618E6CA6588}" type="datetimeFigureOut">
              <a:rPr lang="en-GB" smtClean="0"/>
              <a:t>15/08/2021</a:t>
            </a:fld>
            <a:endParaRPr lang="en-GB"/>
          </a:p>
        </p:txBody>
      </p:sp>
      <p:sp>
        <p:nvSpPr>
          <p:cNvPr id="4" name="Slide Image Placeholder 3"/>
          <p:cNvSpPr>
            <a:spLocks noGrp="1" noRot="1" noChangeAspect="1"/>
          </p:cNvSpPr>
          <p:nvPr>
            <p:ph type="sldImg" idx="2"/>
          </p:nvPr>
        </p:nvSpPr>
        <p:spPr>
          <a:xfrm>
            <a:off x="971550" y="1241425"/>
            <a:ext cx="4841875"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7863" y="4778375"/>
            <a:ext cx="5429250" cy="391001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338"/>
            <a:ext cx="2940050"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3338" y="9431338"/>
            <a:ext cx="2940050" cy="498475"/>
          </a:xfrm>
          <a:prstGeom prst="rect">
            <a:avLst/>
          </a:prstGeom>
        </p:spPr>
        <p:txBody>
          <a:bodyPr vert="horz" lIns="91440" tIns="45720" rIns="91440" bIns="45720" rtlCol="0" anchor="b"/>
          <a:lstStyle>
            <a:lvl1pPr algn="r">
              <a:defRPr sz="1200"/>
            </a:lvl1pPr>
          </a:lstStyle>
          <a:p>
            <a:fld id="{3BC622C5-BC70-4E38-9C0A-A4B23DDDC516}" type="slidenum">
              <a:rPr lang="en-GB" smtClean="0"/>
              <a:t>‹#›</a:t>
            </a:fld>
            <a:endParaRPr lang="en-GB"/>
          </a:p>
        </p:txBody>
      </p:sp>
    </p:spTree>
    <p:extLst>
      <p:ext uri="{BB962C8B-B14F-4D97-AF65-F5344CB8AC3E}">
        <p14:creationId xmlns:p14="http://schemas.microsoft.com/office/powerpoint/2010/main" val="3750186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38A42A-36EA-4FE8-9354-C554A44F2D5B}" type="slidenum">
              <a:rPr lang="en-GB" smtClean="0"/>
              <a:t>‹#›</a:t>
            </a:fld>
            <a:endParaRPr lang="en-GB"/>
          </a:p>
        </p:txBody>
      </p:sp>
    </p:spTree>
    <p:extLst>
      <p:ext uri="{BB962C8B-B14F-4D97-AF65-F5344CB8AC3E}">
        <p14:creationId xmlns:p14="http://schemas.microsoft.com/office/powerpoint/2010/main" val="330728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38A42A-36EA-4FE8-9354-C554A44F2D5B}" type="slidenum">
              <a:rPr lang="en-GB" smtClean="0"/>
              <a:t>‹#›</a:t>
            </a:fld>
            <a:endParaRPr lang="en-GB"/>
          </a:p>
        </p:txBody>
      </p:sp>
    </p:spTree>
    <p:extLst>
      <p:ext uri="{BB962C8B-B14F-4D97-AF65-F5344CB8AC3E}">
        <p14:creationId xmlns:p14="http://schemas.microsoft.com/office/powerpoint/2010/main" val="2885600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38A42A-36EA-4FE8-9354-C554A44F2D5B}" type="slidenum">
              <a:rPr lang="en-GB" smtClean="0"/>
              <a:t>‹#›</a:t>
            </a:fld>
            <a:endParaRPr lang="en-GB"/>
          </a:p>
        </p:txBody>
      </p:sp>
    </p:spTree>
    <p:extLst>
      <p:ext uri="{BB962C8B-B14F-4D97-AF65-F5344CB8AC3E}">
        <p14:creationId xmlns:p14="http://schemas.microsoft.com/office/powerpoint/2010/main" val="17676882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F9ECCF-DCBA-4EE9-946F-5FA2A4C0BCF7}"/>
              </a:ext>
            </a:extLst>
          </p:cNvPr>
          <p:cNvSpPr>
            <a:spLocks noGrp="1"/>
          </p:cNvSpPr>
          <p:nvPr>
            <p:ph type="dt" sz="half" idx="10"/>
          </p:nvPr>
        </p:nvSpPr>
        <p:spPr>
          <a:xfrm>
            <a:off x="681038" y="6356838"/>
            <a:ext cx="2228850" cy="364881"/>
          </a:xfrm>
          <a:prstGeom prst="rect">
            <a:avLst/>
          </a:prstGeom>
        </p:spPr>
        <p:txBody>
          <a:bodyPr/>
          <a:lstStyle/>
          <a:p>
            <a:fld id="{6215B2A7-F095-483E-A616-1BEF3EA330E2}" type="datetimeFigureOut">
              <a:rPr lang="en-GB" smtClean="0"/>
              <a:t>15/08/2021</a:t>
            </a:fld>
            <a:endParaRPr lang="en-GB"/>
          </a:p>
        </p:txBody>
      </p:sp>
      <p:sp>
        <p:nvSpPr>
          <p:cNvPr id="3" name="Footer Placeholder 2">
            <a:extLst>
              <a:ext uri="{FF2B5EF4-FFF2-40B4-BE49-F238E27FC236}">
                <a16:creationId xmlns:a16="http://schemas.microsoft.com/office/drawing/2014/main" id="{C1234580-C586-4DDF-8CEA-06F47D7F1C7A}"/>
              </a:ext>
            </a:extLst>
          </p:cNvPr>
          <p:cNvSpPr>
            <a:spLocks noGrp="1"/>
          </p:cNvSpPr>
          <p:nvPr>
            <p:ph type="ftr" sz="quarter" idx="11"/>
          </p:nvPr>
        </p:nvSpPr>
        <p:spPr>
          <a:xfrm>
            <a:off x="3281364" y="6356838"/>
            <a:ext cx="3343275" cy="364881"/>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0246E0A-3A12-4218-9A42-AA3336AF4086}"/>
              </a:ext>
            </a:extLst>
          </p:cNvPr>
          <p:cNvSpPr>
            <a:spLocks noGrp="1"/>
          </p:cNvSpPr>
          <p:nvPr>
            <p:ph type="sldNum" sz="quarter" idx="12"/>
          </p:nvPr>
        </p:nvSpPr>
        <p:spPr>
          <a:xfrm>
            <a:off x="6996113" y="6356838"/>
            <a:ext cx="2228850" cy="364881"/>
          </a:xfrm>
          <a:prstGeom prst="rect">
            <a:avLst/>
          </a:prstGeom>
        </p:spPr>
        <p:txBody>
          <a:bodyPr/>
          <a:lstStyle/>
          <a:p>
            <a:fld id="{08ADF4A9-A34C-4934-9B1C-582AA536E525}" type="slidenum">
              <a:rPr lang="en-GB" smtClean="0"/>
              <a:t>‹#›</a:t>
            </a:fld>
            <a:endParaRPr lang="en-GB"/>
          </a:p>
        </p:txBody>
      </p:sp>
    </p:spTree>
    <p:extLst>
      <p:ext uri="{BB962C8B-B14F-4D97-AF65-F5344CB8AC3E}">
        <p14:creationId xmlns:p14="http://schemas.microsoft.com/office/powerpoint/2010/main" val="1978546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2047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723B4-D1B3-4C44-B2F3-FFD5DCC1CF2E}"/>
              </a:ext>
            </a:extLst>
          </p:cNvPr>
          <p:cNvSpPr>
            <a:spLocks noGrp="1"/>
          </p:cNvSpPr>
          <p:nvPr>
            <p:ph type="ctrTitle"/>
          </p:nvPr>
        </p:nvSpPr>
        <p:spPr>
          <a:xfrm>
            <a:off x="1238250" y="1122363"/>
            <a:ext cx="74295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6C9561F-B6A9-4DE7-8D94-45715F30CA6F}"/>
              </a:ext>
            </a:extLst>
          </p:cNvPr>
          <p:cNvSpPr>
            <a:spLocks noGrp="1"/>
          </p:cNvSpPr>
          <p:nvPr>
            <p:ph type="subTitle" idx="1"/>
          </p:nvPr>
        </p:nvSpPr>
        <p:spPr>
          <a:xfrm>
            <a:off x="1238250" y="3602038"/>
            <a:ext cx="74295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69446C6-593A-4E77-854E-204BE70BC290}"/>
              </a:ext>
            </a:extLst>
          </p:cNvPr>
          <p:cNvSpPr>
            <a:spLocks noGrp="1"/>
          </p:cNvSpPr>
          <p:nvPr>
            <p:ph type="dt" sz="half" idx="10"/>
          </p:nvPr>
        </p:nvSpPr>
        <p:spPr>
          <a:xfrm>
            <a:off x="681038" y="6356350"/>
            <a:ext cx="2228850" cy="365125"/>
          </a:xfrm>
          <a:prstGeom prst="rect">
            <a:avLst/>
          </a:prstGeom>
        </p:spPr>
        <p:txBody>
          <a:bodyPr/>
          <a:lstStyle/>
          <a:p>
            <a:fld id="{F85E62C5-E6C8-4993-8FE7-1C2CBB7AA0E9}" type="datetimeFigureOut">
              <a:rPr lang="en-GB" smtClean="0"/>
              <a:t>15/08/2021</a:t>
            </a:fld>
            <a:endParaRPr lang="en-GB"/>
          </a:p>
        </p:txBody>
      </p:sp>
      <p:sp>
        <p:nvSpPr>
          <p:cNvPr id="5" name="Footer Placeholder 4">
            <a:extLst>
              <a:ext uri="{FF2B5EF4-FFF2-40B4-BE49-F238E27FC236}">
                <a16:creationId xmlns:a16="http://schemas.microsoft.com/office/drawing/2014/main" id="{324109BD-FF11-4B7C-9ECC-5612ED2CC765}"/>
              </a:ext>
            </a:extLst>
          </p:cNvPr>
          <p:cNvSpPr>
            <a:spLocks noGrp="1"/>
          </p:cNvSpPr>
          <p:nvPr>
            <p:ph type="ftr" sz="quarter" idx="11"/>
          </p:nvPr>
        </p:nvSpPr>
        <p:spPr>
          <a:xfrm>
            <a:off x="3281363" y="6356350"/>
            <a:ext cx="3343275"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D12B0FB8-21AE-4B35-BEFA-ECE1547E17F6}"/>
              </a:ext>
            </a:extLst>
          </p:cNvPr>
          <p:cNvSpPr>
            <a:spLocks noGrp="1"/>
          </p:cNvSpPr>
          <p:nvPr>
            <p:ph type="sldNum" sz="quarter" idx="12"/>
          </p:nvPr>
        </p:nvSpPr>
        <p:spPr>
          <a:xfrm>
            <a:off x="6996113" y="6356350"/>
            <a:ext cx="2228850" cy="365125"/>
          </a:xfrm>
          <a:prstGeom prst="rect">
            <a:avLst/>
          </a:prstGeom>
        </p:spPr>
        <p:txBody>
          <a:bodyPr/>
          <a:lstStyle/>
          <a:p>
            <a:fld id="{D4510C24-5633-44EC-BE16-A893B2D2BCE8}" type="slidenum">
              <a:rPr lang="en-GB" smtClean="0"/>
              <a:t>‹#›</a:t>
            </a:fld>
            <a:endParaRPr lang="en-GB"/>
          </a:p>
        </p:txBody>
      </p:sp>
    </p:spTree>
    <p:extLst>
      <p:ext uri="{BB962C8B-B14F-4D97-AF65-F5344CB8AC3E}">
        <p14:creationId xmlns:p14="http://schemas.microsoft.com/office/powerpoint/2010/main" val="3352682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CAF47-2944-4F37-B33B-8C66CB98FD37}"/>
              </a:ext>
            </a:extLst>
          </p:cNvPr>
          <p:cNvSpPr>
            <a:spLocks noGrp="1"/>
          </p:cNvSpPr>
          <p:nvPr>
            <p:ph type="title"/>
          </p:nvPr>
        </p:nvSpPr>
        <p:spPr>
          <a:xfrm>
            <a:off x="681038" y="365125"/>
            <a:ext cx="8543925"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D294BC-8B32-4FE9-A7B6-F0DA2A325EB1}"/>
              </a:ext>
            </a:extLst>
          </p:cNvPr>
          <p:cNvSpPr>
            <a:spLocks noGrp="1"/>
          </p:cNvSpPr>
          <p:nvPr>
            <p:ph idx="1"/>
          </p:nvPr>
        </p:nvSpPr>
        <p:spPr>
          <a:xfrm>
            <a:off x="681038" y="1825625"/>
            <a:ext cx="8543925"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8A41D73-5E9E-405C-963A-DB3CCA748F06}"/>
              </a:ext>
            </a:extLst>
          </p:cNvPr>
          <p:cNvSpPr>
            <a:spLocks noGrp="1"/>
          </p:cNvSpPr>
          <p:nvPr>
            <p:ph type="dt" sz="half" idx="10"/>
          </p:nvPr>
        </p:nvSpPr>
        <p:spPr>
          <a:xfrm>
            <a:off x="681038" y="6356350"/>
            <a:ext cx="2228850" cy="365125"/>
          </a:xfrm>
          <a:prstGeom prst="rect">
            <a:avLst/>
          </a:prstGeom>
        </p:spPr>
        <p:txBody>
          <a:bodyPr/>
          <a:lstStyle/>
          <a:p>
            <a:fld id="{F85E62C5-E6C8-4993-8FE7-1C2CBB7AA0E9}" type="datetimeFigureOut">
              <a:rPr lang="en-GB" smtClean="0"/>
              <a:t>15/08/2021</a:t>
            </a:fld>
            <a:endParaRPr lang="en-GB"/>
          </a:p>
        </p:txBody>
      </p:sp>
      <p:sp>
        <p:nvSpPr>
          <p:cNvPr id="5" name="Footer Placeholder 4">
            <a:extLst>
              <a:ext uri="{FF2B5EF4-FFF2-40B4-BE49-F238E27FC236}">
                <a16:creationId xmlns:a16="http://schemas.microsoft.com/office/drawing/2014/main" id="{26F416F1-2FFD-4FFF-9299-23272DD3BF94}"/>
              </a:ext>
            </a:extLst>
          </p:cNvPr>
          <p:cNvSpPr>
            <a:spLocks noGrp="1"/>
          </p:cNvSpPr>
          <p:nvPr>
            <p:ph type="ftr" sz="quarter" idx="11"/>
          </p:nvPr>
        </p:nvSpPr>
        <p:spPr>
          <a:xfrm>
            <a:off x="3281363" y="6356350"/>
            <a:ext cx="3343275"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1444788D-971D-47BF-98A6-31B329616E9F}"/>
              </a:ext>
            </a:extLst>
          </p:cNvPr>
          <p:cNvSpPr>
            <a:spLocks noGrp="1"/>
          </p:cNvSpPr>
          <p:nvPr>
            <p:ph type="sldNum" sz="quarter" idx="12"/>
          </p:nvPr>
        </p:nvSpPr>
        <p:spPr>
          <a:xfrm>
            <a:off x="6996113" y="6356350"/>
            <a:ext cx="2228850" cy="365125"/>
          </a:xfrm>
          <a:prstGeom prst="rect">
            <a:avLst/>
          </a:prstGeom>
        </p:spPr>
        <p:txBody>
          <a:bodyPr/>
          <a:lstStyle/>
          <a:p>
            <a:fld id="{D4510C24-5633-44EC-BE16-A893B2D2BCE8}" type="slidenum">
              <a:rPr lang="en-GB" smtClean="0"/>
              <a:t>‹#›</a:t>
            </a:fld>
            <a:endParaRPr lang="en-GB"/>
          </a:p>
        </p:txBody>
      </p:sp>
    </p:spTree>
    <p:extLst>
      <p:ext uri="{BB962C8B-B14F-4D97-AF65-F5344CB8AC3E}">
        <p14:creationId xmlns:p14="http://schemas.microsoft.com/office/powerpoint/2010/main" val="497706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60CAF-DC52-415F-B83A-E68393FB72AA}"/>
              </a:ext>
            </a:extLst>
          </p:cNvPr>
          <p:cNvSpPr>
            <a:spLocks noGrp="1"/>
          </p:cNvSpPr>
          <p:nvPr>
            <p:ph type="title"/>
          </p:nvPr>
        </p:nvSpPr>
        <p:spPr>
          <a:xfrm>
            <a:off x="676275" y="1709738"/>
            <a:ext cx="8543925"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3CFBA6F-CD4D-4DCF-84FA-FB77A213C3CA}"/>
              </a:ext>
            </a:extLst>
          </p:cNvPr>
          <p:cNvSpPr>
            <a:spLocks noGrp="1"/>
          </p:cNvSpPr>
          <p:nvPr>
            <p:ph type="body" idx="1"/>
          </p:nvPr>
        </p:nvSpPr>
        <p:spPr>
          <a:xfrm>
            <a:off x="676275" y="4589463"/>
            <a:ext cx="8543925"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B09474-AFBB-4470-9F4A-4896DB755C80}"/>
              </a:ext>
            </a:extLst>
          </p:cNvPr>
          <p:cNvSpPr>
            <a:spLocks noGrp="1"/>
          </p:cNvSpPr>
          <p:nvPr>
            <p:ph type="dt" sz="half" idx="10"/>
          </p:nvPr>
        </p:nvSpPr>
        <p:spPr>
          <a:xfrm>
            <a:off x="681038" y="6356350"/>
            <a:ext cx="2228850" cy="365125"/>
          </a:xfrm>
          <a:prstGeom prst="rect">
            <a:avLst/>
          </a:prstGeom>
        </p:spPr>
        <p:txBody>
          <a:bodyPr/>
          <a:lstStyle/>
          <a:p>
            <a:fld id="{F85E62C5-E6C8-4993-8FE7-1C2CBB7AA0E9}" type="datetimeFigureOut">
              <a:rPr lang="en-GB" smtClean="0"/>
              <a:t>15/08/2021</a:t>
            </a:fld>
            <a:endParaRPr lang="en-GB"/>
          </a:p>
        </p:txBody>
      </p:sp>
      <p:sp>
        <p:nvSpPr>
          <p:cNvPr id="5" name="Footer Placeholder 4">
            <a:extLst>
              <a:ext uri="{FF2B5EF4-FFF2-40B4-BE49-F238E27FC236}">
                <a16:creationId xmlns:a16="http://schemas.microsoft.com/office/drawing/2014/main" id="{C625A5D3-0B59-4FEA-990D-48CC3A98803F}"/>
              </a:ext>
            </a:extLst>
          </p:cNvPr>
          <p:cNvSpPr>
            <a:spLocks noGrp="1"/>
          </p:cNvSpPr>
          <p:nvPr>
            <p:ph type="ftr" sz="quarter" idx="11"/>
          </p:nvPr>
        </p:nvSpPr>
        <p:spPr>
          <a:xfrm>
            <a:off x="3281363" y="6356350"/>
            <a:ext cx="3343275"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EC51FE60-45B6-4524-9D11-9F793A3D7633}"/>
              </a:ext>
            </a:extLst>
          </p:cNvPr>
          <p:cNvSpPr>
            <a:spLocks noGrp="1"/>
          </p:cNvSpPr>
          <p:nvPr>
            <p:ph type="sldNum" sz="quarter" idx="12"/>
          </p:nvPr>
        </p:nvSpPr>
        <p:spPr>
          <a:xfrm>
            <a:off x="6996113" y="6356350"/>
            <a:ext cx="2228850" cy="365125"/>
          </a:xfrm>
          <a:prstGeom prst="rect">
            <a:avLst/>
          </a:prstGeom>
        </p:spPr>
        <p:txBody>
          <a:bodyPr/>
          <a:lstStyle/>
          <a:p>
            <a:fld id="{D4510C24-5633-44EC-BE16-A893B2D2BCE8}" type="slidenum">
              <a:rPr lang="en-GB" smtClean="0"/>
              <a:t>‹#›</a:t>
            </a:fld>
            <a:endParaRPr lang="en-GB"/>
          </a:p>
        </p:txBody>
      </p:sp>
    </p:spTree>
    <p:extLst>
      <p:ext uri="{BB962C8B-B14F-4D97-AF65-F5344CB8AC3E}">
        <p14:creationId xmlns:p14="http://schemas.microsoft.com/office/powerpoint/2010/main" val="22831930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B7804-7EFB-4D29-B7B7-AFD5B2FF43D6}"/>
              </a:ext>
            </a:extLst>
          </p:cNvPr>
          <p:cNvSpPr>
            <a:spLocks noGrp="1"/>
          </p:cNvSpPr>
          <p:nvPr>
            <p:ph type="title"/>
          </p:nvPr>
        </p:nvSpPr>
        <p:spPr>
          <a:xfrm>
            <a:off x="681038" y="365125"/>
            <a:ext cx="8543925"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C4FB0D8-8E0E-4F20-B8D5-F5E28149937B}"/>
              </a:ext>
            </a:extLst>
          </p:cNvPr>
          <p:cNvSpPr>
            <a:spLocks noGrp="1"/>
          </p:cNvSpPr>
          <p:nvPr>
            <p:ph sz="half" idx="1"/>
          </p:nvPr>
        </p:nvSpPr>
        <p:spPr>
          <a:xfrm>
            <a:off x="681038" y="1825625"/>
            <a:ext cx="4195762"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9129585-F106-45BD-B58A-CF088619EC17}"/>
              </a:ext>
            </a:extLst>
          </p:cNvPr>
          <p:cNvSpPr>
            <a:spLocks noGrp="1"/>
          </p:cNvSpPr>
          <p:nvPr>
            <p:ph sz="half" idx="2"/>
          </p:nvPr>
        </p:nvSpPr>
        <p:spPr>
          <a:xfrm>
            <a:off x="5029200" y="1825625"/>
            <a:ext cx="4195763"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3CD645F-86E1-4B2E-9FCE-4DB07A6CA736}"/>
              </a:ext>
            </a:extLst>
          </p:cNvPr>
          <p:cNvSpPr>
            <a:spLocks noGrp="1"/>
          </p:cNvSpPr>
          <p:nvPr>
            <p:ph type="dt" sz="half" idx="10"/>
          </p:nvPr>
        </p:nvSpPr>
        <p:spPr>
          <a:xfrm>
            <a:off x="681038" y="6356350"/>
            <a:ext cx="2228850" cy="365125"/>
          </a:xfrm>
          <a:prstGeom prst="rect">
            <a:avLst/>
          </a:prstGeom>
        </p:spPr>
        <p:txBody>
          <a:bodyPr/>
          <a:lstStyle/>
          <a:p>
            <a:fld id="{F85E62C5-E6C8-4993-8FE7-1C2CBB7AA0E9}" type="datetimeFigureOut">
              <a:rPr lang="en-GB" smtClean="0"/>
              <a:t>15/08/2021</a:t>
            </a:fld>
            <a:endParaRPr lang="en-GB"/>
          </a:p>
        </p:txBody>
      </p:sp>
      <p:sp>
        <p:nvSpPr>
          <p:cNvPr id="6" name="Footer Placeholder 5">
            <a:extLst>
              <a:ext uri="{FF2B5EF4-FFF2-40B4-BE49-F238E27FC236}">
                <a16:creationId xmlns:a16="http://schemas.microsoft.com/office/drawing/2014/main" id="{08872D41-B840-4396-A332-353D05EEBE46}"/>
              </a:ext>
            </a:extLst>
          </p:cNvPr>
          <p:cNvSpPr>
            <a:spLocks noGrp="1"/>
          </p:cNvSpPr>
          <p:nvPr>
            <p:ph type="ftr" sz="quarter" idx="11"/>
          </p:nvPr>
        </p:nvSpPr>
        <p:spPr>
          <a:xfrm>
            <a:off x="3281363" y="6356350"/>
            <a:ext cx="3343275"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17DB018-65FB-40A1-9EE7-8E98A8DA0947}"/>
              </a:ext>
            </a:extLst>
          </p:cNvPr>
          <p:cNvSpPr>
            <a:spLocks noGrp="1"/>
          </p:cNvSpPr>
          <p:nvPr>
            <p:ph type="sldNum" sz="quarter" idx="12"/>
          </p:nvPr>
        </p:nvSpPr>
        <p:spPr>
          <a:xfrm>
            <a:off x="6996113" y="6356350"/>
            <a:ext cx="2228850" cy="365125"/>
          </a:xfrm>
          <a:prstGeom prst="rect">
            <a:avLst/>
          </a:prstGeom>
        </p:spPr>
        <p:txBody>
          <a:bodyPr/>
          <a:lstStyle/>
          <a:p>
            <a:fld id="{D4510C24-5633-44EC-BE16-A893B2D2BCE8}" type="slidenum">
              <a:rPr lang="en-GB" smtClean="0"/>
              <a:t>‹#›</a:t>
            </a:fld>
            <a:endParaRPr lang="en-GB"/>
          </a:p>
        </p:txBody>
      </p:sp>
    </p:spTree>
    <p:extLst>
      <p:ext uri="{BB962C8B-B14F-4D97-AF65-F5344CB8AC3E}">
        <p14:creationId xmlns:p14="http://schemas.microsoft.com/office/powerpoint/2010/main" val="541741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5EF4E-9F5B-45B0-82EF-4B161E263317}"/>
              </a:ext>
            </a:extLst>
          </p:cNvPr>
          <p:cNvSpPr>
            <a:spLocks noGrp="1"/>
          </p:cNvSpPr>
          <p:nvPr>
            <p:ph type="title"/>
          </p:nvPr>
        </p:nvSpPr>
        <p:spPr>
          <a:xfrm>
            <a:off x="682625" y="365125"/>
            <a:ext cx="8543925"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F4AA2A-6C1C-4CC6-B5CC-29FEFAC1FBC6}"/>
              </a:ext>
            </a:extLst>
          </p:cNvPr>
          <p:cNvSpPr>
            <a:spLocks noGrp="1"/>
          </p:cNvSpPr>
          <p:nvPr>
            <p:ph type="body" idx="1"/>
          </p:nvPr>
        </p:nvSpPr>
        <p:spPr>
          <a:xfrm>
            <a:off x="682625" y="1681163"/>
            <a:ext cx="419100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8A2678-D590-4632-8740-A263D785AAAF}"/>
              </a:ext>
            </a:extLst>
          </p:cNvPr>
          <p:cNvSpPr>
            <a:spLocks noGrp="1"/>
          </p:cNvSpPr>
          <p:nvPr>
            <p:ph sz="half" idx="2"/>
          </p:nvPr>
        </p:nvSpPr>
        <p:spPr>
          <a:xfrm>
            <a:off x="682625" y="2505075"/>
            <a:ext cx="419100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8150A45-C262-44BE-A553-3DE61E59C9C7}"/>
              </a:ext>
            </a:extLst>
          </p:cNvPr>
          <p:cNvSpPr>
            <a:spLocks noGrp="1"/>
          </p:cNvSpPr>
          <p:nvPr>
            <p:ph type="body" sz="quarter" idx="3"/>
          </p:nvPr>
        </p:nvSpPr>
        <p:spPr>
          <a:xfrm>
            <a:off x="5014913" y="1681163"/>
            <a:ext cx="42116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728C8F-B2DB-4150-AC90-482BA520BD2A}"/>
              </a:ext>
            </a:extLst>
          </p:cNvPr>
          <p:cNvSpPr>
            <a:spLocks noGrp="1"/>
          </p:cNvSpPr>
          <p:nvPr>
            <p:ph sz="quarter" idx="4"/>
          </p:nvPr>
        </p:nvSpPr>
        <p:spPr>
          <a:xfrm>
            <a:off x="5014913" y="2505075"/>
            <a:ext cx="42116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8FD2310-53E2-46A7-996F-F2F1C80EE330}"/>
              </a:ext>
            </a:extLst>
          </p:cNvPr>
          <p:cNvSpPr>
            <a:spLocks noGrp="1"/>
          </p:cNvSpPr>
          <p:nvPr>
            <p:ph type="dt" sz="half" idx="10"/>
          </p:nvPr>
        </p:nvSpPr>
        <p:spPr>
          <a:xfrm>
            <a:off x="681038" y="6356350"/>
            <a:ext cx="2228850" cy="365125"/>
          </a:xfrm>
          <a:prstGeom prst="rect">
            <a:avLst/>
          </a:prstGeom>
        </p:spPr>
        <p:txBody>
          <a:bodyPr/>
          <a:lstStyle/>
          <a:p>
            <a:fld id="{F85E62C5-E6C8-4993-8FE7-1C2CBB7AA0E9}" type="datetimeFigureOut">
              <a:rPr lang="en-GB" smtClean="0"/>
              <a:t>15/08/2021</a:t>
            </a:fld>
            <a:endParaRPr lang="en-GB"/>
          </a:p>
        </p:txBody>
      </p:sp>
      <p:sp>
        <p:nvSpPr>
          <p:cNvPr id="8" name="Footer Placeholder 7">
            <a:extLst>
              <a:ext uri="{FF2B5EF4-FFF2-40B4-BE49-F238E27FC236}">
                <a16:creationId xmlns:a16="http://schemas.microsoft.com/office/drawing/2014/main" id="{8477D4A9-BDC0-49CC-B856-79B62A9A123B}"/>
              </a:ext>
            </a:extLst>
          </p:cNvPr>
          <p:cNvSpPr>
            <a:spLocks noGrp="1"/>
          </p:cNvSpPr>
          <p:nvPr>
            <p:ph type="ftr" sz="quarter" idx="11"/>
          </p:nvPr>
        </p:nvSpPr>
        <p:spPr>
          <a:xfrm>
            <a:off x="3281363" y="6356350"/>
            <a:ext cx="3343275"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669D79E3-B011-4110-A189-AD38C63F7A57}"/>
              </a:ext>
            </a:extLst>
          </p:cNvPr>
          <p:cNvSpPr>
            <a:spLocks noGrp="1"/>
          </p:cNvSpPr>
          <p:nvPr>
            <p:ph type="sldNum" sz="quarter" idx="12"/>
          </p:nvPr>
        </p:nvSpPr>
        <p:spPr>
          <a:xfrm>
            <a:off x="6996113" y="6356350"/>
            <a:ext cx="2228850" cy="365125"/>
          </a:xfrm>
          <a:prstGeom prst="rect">
            <a:avLst/>
          </a:prstGeom>
        </p:spPr>
        <p:txBody>
          <a:bodyPr/>
          <a:lstStyle/>
          <a:p>
            <a:fld id="{D4510C24-5633-44EC-BE16-A893B2D2BCE8}" type="slidenum">
              <a:rPr lang="en-GB" smtClean="0"/>
              <a:t>‹#›</a:t>
            </a:fld>
            <a:endParaRPr lang="en-GB"/>
          </a:p>
        </p:txBody>
      </p:sp>
    </p:spTree>
    <p:extLst>
      <p:ext uri="{BB962C8B-B14F-4D97-AF65-F5344CB8AC3E}">
        <p14:creationId xmlns:p14="http://schemas.microsoft.com/office/powerpoint/2010/main" val="2590778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E0C87-CEBA-4541-91A8-328B9543BB33}"/>
              </a:ext>
            </a:extLst>
          </p:cNvPr>
          <p:cNvSpPr>
            <a:spLocks noGrp="1"/>
          </p:cNvSpPr>
          <p:nvPr>
            <p:ph type="title"/>
          </p:nvPr>
        </p:nvSpPr>
        <p:spPr>
          <a:xfrm>
            <a:off x="681038" y="365125"/>
            <a:ext cx="8543925"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C756784-D0F4-4340-9386-DBE841ECAAC3}"/>
              </a:ext>
            </a:extLst>
          </p:cNvPr>
          <p:cNvSpPr>
            <a:spLocks noGrp="1"/>
          </p:cNvSpPr>
          <p:nvPr>
            <p:ph type="dt" sz="half" idx="10"/>
          </p:nvPr>
        </p:nvSpPr>
        <p:spPr>
          <a:xfrm>
            <a:off x="681038" y="6356350"/>
            <a:ext cx="2228850" cy="365125"/>
          </a:xfrm>
          <a:prstGeom prst="rect">
            <a:avLst/>
          </a:prstGeom>
        </p:spPr>
        <p:txBody>
          <a:bodyPr/>
          <a:lstStyle/>
          <a:p>
            <a:fld id="{F85E62C5-E6C8-4993-8FE7-1C2CBB7AA0E9}" type="datetimeFigureOut">
              <a:rPr lang="en-GB" smtClean="0"/>
              <a:t>15/08/2021</a:t>
            </a:fld>
            <a:endParaRPr lang="en-GB"/>
          </a:p>
        </p:txBody>
      </p:sp>
      <p:sp>
        <p:nvSpPr>
          <p:cNvPr id="4" name="Footer Placeholder 3">
            <a:extLst>
              <a:ext uri="{FF2B5EF4-FFF2-40B4-BE49-F238E27FC236}">
                <a16:creationId xmlns:a16="http://schemas.microsoft.com/office/drawing/2014/main" id="{FC7EF276-1833-446D-891D-4E9D5311F3BE}"/>
              </a:ext>
            </a:extLst>
          </p:cNvPr>
          <p:cNvSpPr>
            <a:spLocks noGrp="1"/>
          </p:cNvSpPr>
          <p:nvPr>
            <p:ph type="ftr" sz="quarter" idx="11"/>
          </p:nvPr>
        </p:nvSpPr>
        <p:spPr>
          <a:xfrm>
            <a:off x="3281363" y="6356350"/>
            <a:ext cx="3343275"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B2FFFE9E-C08A-4FBF-970A-4B7FB5FE25E0}"/>
              </a:ext>
            </a:extLst>
          </p:cNvPr>
          <p:cNvSpPr>
            <a:spLocks noGrp="1"/>
          </p:cNvSpPr>
          <p:nvPr>
            <p:ph type="sldNum" sz="quarter" idx="12"/>
          </p:nvPr>
        </p:nvSpPr>
        <p:spPr>
          <a:xfrm>
            <a:off x="6996113" y="6356350"/>
            <a:ext cx="2228850" cy="365125"/>
          </a:xfrm>
          <a:prstGeom prst="rect">
            <a:avLst/>
          </a:prstGeom>
        </p:spPr>
        <p:txBody>
          <a:bodyPr/>
          <a:lstStyle/>
          <a:p>
            <a:fld id="{D4510C24-5633-44EC-BE16-A893B2D2BCE8}" type="slidenum">
              <a:rPr lang="en-GB" smtClean="0"/>
              <a:t>‹#›</a:t>
            </a:fld>
            <a:endParaRPr lang="en-GB"/>
          </a:p>
        </p:txBody>
      </p:sp>
    </p:spTree>
    <p:extLst>
      <p:ext uri="{BB962C8B-B14F-4D97-AF65-F5344CB8AC3E}">
        <p14:creationId xmlns:p14="http://schemas.microsoft.com/office/powerpoint/2010/main" val="2785643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38A42A-36EA-4FE8-9354-C554A44F2D5B}" type="slidenum">
              <a:rPr lang="en-GB" smtClean="0"/>
              <a:t>‹#›</a:t>
            </a:fld>
            <a:endParaRPr lang="en-GB"/>
          </a:p>
        </p:txBody>
      </p:sp>
    </p:spTree>
    <p:extLst>
      <p:ext uri="{BB962C8B-B14F-4D97-AF65-F5344CB8AC3E}">
        <p14:creationId xmlns:p14="http://schemas.microsoft.com/office/powerpoint/2010/main" val="33631828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6B8226-41BC-44E9-BC8E-D969C63E268C}"/>
              </a:ext>
            </a:extLst>
          </p:cNvPr>
          <p:cNvSpPr>
            <a:spLocks noGrp="1"/>
          </p:cNvSpPr>
          <p:nvPr>
            <p:ph type="dt" sz="half" idx="10"/>
          </p:nvPr>
        </p:nvSpPr>
        <p:spPr>
          <a:xfrm>
            <a:off x="681038" y="6356350"/>
            <a:ext cx="2228850" cy="365125"/>
          </a:xfrm>
          <a:prstGeom prst="rect">
            <a:avLst/>
          </a:prstGeom>
        </p:spPr>
        <p:txBody>
          <a:bodyPr/>
          <a:lstStyle/>
          <a:p>
            <a:fld id="{F85E62C5-E6C8-4993-8FE7-1C2CBB7AA0E9}" type="datetimeFigureOut">
              <a:rPr lang="en-GB" smtClean="0"/>
              <a:t>15/08/2021</a:t>
            </a:fld>
            <a:endParaRPr lang="en-GB"/>
          </a:p>
        </p:txBody>
      </p:sp>
      <p:sp>
        <p:nvSpPr>
          <p:cNvPr id="3" name="Footer Placeholder 2">
            <a:extLst>
              <a:ext uri="{FF2B5EF4-FFF2-40B4-BE49-F238E27FC236}">
                <a16:creationId xmlns:a16="http://schemas.microsoft.com/office/drawing/2014/main" id="{D3CB3F89-18DF-4659-9802-3A557DCADA34}"/>
              </a:ext>
            </a:extLst>
          </p:cNvPr>
          <p:cNvSpPr>
            <a:spLocks noGrp="1"/>
          </p:cNvSpPr>
          <p:nvPr>
            <p:ph type="ftr" sz="quarter" idx="11"/>
          </p:nvPr>
        </p:nvSpPr>
        <p:spPr>
          <a:xfrm>
            <a:off x="3281363" y="6356350"/>
            <a:ext cx="3343275"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90A5674-006A-4A92-A498-111DF74D5BFA}"/>
              </a:ext>
            </a:extLst>
          </p:cNvPr>
          <p:cNvSpPr>
            <a:spLocks noGrp="1"/>
          </p:cNvSpPr>
          <p:nvPr>
            <p:ph type="sldNum" sz="quarter" idx="12"/>
          </p:nvPr>
        </p:nvSpPr>
        <p:spPr>
          <a:xfrm>
            <a:off x="6996113" y="6356350"/>
            <a:ext cx="2228850" cy="365125"/>
          </a:xfrm>
          <a:prstGeom prst="rect">
            <a:avLst/>
          </a:prstGeom>
        </p:spPr>
        <p:txBody>
          <a:bodyPr/>
          <a:lstStyle/>
          <a:p>
            <a:fld id="{D4510C24-5633-44EC-BE16-A893B2D2BCE8}" type="slidenum">
              <a:rPr lang="en-GB" smtClean="0"/>
              <a:t>‹#›</a:t>
            </a:fld>
            <a:endParaRPr lang="en-GB"/>
          </a:p>
        </p:txBody>
      </p:sp>
    </p:spTree>
    <p:extLst>
      <p:ext uri="{BB962C8B-B14F-4D97-AF65-F5344CB8AC3E}">
        <p14:creationId xmlns:p14="http://schemas.microsoft.com/office/powerpoint/2010/main" val="233043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FC5D6-A45F-4784-AA3F-44724E605F0E}"/>
              </a:ext>
            </a:extLst>
          </p:cNvPr>
          <p:cNvSpPr>
            <a:spLocks noGrp="1"/>
          </p:cNvSpPr>
          <p:nvPr>
            <p:ph type="title"/>
          </p:nvPr>
        </p:nvSpPr>
        <p:spPr>
          <a:xfrm>
            <a:off x="682625" y="457200"/>
            <a:ext cx="3194050"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F059D51-9B01-4B44-9A55-28F4D57F5D5E}"/>
              </a:ext>
            </a:extLst>
          </p:cNvPr>
          <p:cNvSpPr>
            <a:spLocks noGrp="1"/>
          </p:cNvSpPr>
          <p:nvPr>
            <p:ph idx="1"/>
          </p:nvPr>
        </p:nvSpPr>
        <p:spPr>
          <a:xfrm>
            <a:off x="4211638" y="987425"/>
            <a:ext cx="5014912"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97E166F-D394-4E79-9280-5E3A508018DA}"/>
              </a:ext>
            </a:extLst>
          </p:cNvPr>
          <p:cNvSpPr>
            <a:spLocks noGrp="1"/>
          </p:cNvSpPr>
          <p:nvPr>
            <p:ph type="body" sz="half" idx="2"/>
          </p:nvPr>
        </p:nvSpPr>
        <p:spPr>
          <a:xfrm>
            <a:off x="682625" y="2057400"/>
            <a:ext cx="3194050"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333B1B-D98E-46DD-A80A-425678181BDD}"/>
              </a:ext>
            </a:extLst>
          </p:cNvPr>
          <p:cNvSpPr>
            <a:spLocks noGrp="1"/>
          </p:cNvSpPr>
          <p:nvPr>
            <p:ph type="dt" sz="half" idx="10"/>
          </p:nvPr>
        </p:nvSpPr>
        <p:spPr>
          <a:xfrm>
            <a:off x="681038" y="6356350"/>
            <a:ext cx="2228850" cy="365125"/>
          </a:xfrm>
          <a:prstGeom prst="rect">
            <a:avLst/>
          </a:prstGeom>
        </p:spPr>
        <p:txBody>
          <a:bodyPr/>
          <a:lstStyle/>
          <a:p>
            <a:fld id="{F85E62C5-E6C8-4993-8FE7-1C2CBB7AA0E9}" type="datetimeFigureOut">
              <a:rPr lang="en-GB" smtClean="0"/>
              <a:t>15/08/2021</a:t>
            </a:fld>
            <a:endParaRPr lang="en-GB"/>
          </a:p>
        </p:txBody>
      </p:sp>
      <p:sp>
        <p:nvSpPr>
          <p:cNvPr id="6" name="Footer Placeholder 5">
            <a:extLst>
              <a:ext uri="{FF2B5EF4-FFF2-40B4-BE49-F238E27FC236}">
                <a16:creationId xmlns:a16="http://schemas.microsoft.com/office/drawing/2014/main" id="{24BC6241-91EF-40EE-BEF4-6929F5B94645}"/>
              </a:ext>
            </a:extLst>
          </p:cNvPr>
          <p:cNvSpPr>
            <a:spLocks noGrp="1"/>
          </p:cNvSpPr>
          <p:nvPr>
            <p:ph type="ftr" sz="quarter" idx="11"/>
          </p:nvPr>
        </p:nvSpPr>
        <p:spPr>
          <a:xfrm>
            <a:off x="3281363" y="6356350"/>
            <a:ext cx="3343275"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734413DE-74F9-417C-BD3E-BF0D32AEC274}"/>
              </a:ext>
            </a:extLst>
          </p:cNvPr>
          <p:cNvSpPr>
            <a:spLocks noGrp="1"/>
          </p:cNvSpPr>
          <p:nvPr>
            <p:ph type="sldNum" sz="quarter" idx="12"/>
          </p:nvPr>
        </p:nvSpPr>
        <p:spPr>
          <a:xfrm>
            <a:off x="6996113" y="6356350"/>
            <a:ext cx="2228850" cy="365125"/>
          </a:xfrm>
          <a:prstGeom prst="rect">
            <a:avLst/>
          </a:prstGeom>
        </p:spPr>
        <p:txBody>
          <a:bodyPr/>
          <a:lstStyle/>
          <a:p>
            <a:fld id="{D4510C24-5633-44EC-BE16-A893B2D2BCE8}" type="slidenum">
              <a:rPr lang="en-GB" smtClean="0"/>
              <a:t>‹#›</a:t>
            </a:fld>
            <a:endParaRPr lang="en-GB"/>
          </a:p>
        </p:txBody>
      </p:sp>
    </p:spTree>
    <p:extLst>
      <p:ext uri="{BB962C8B-B14F-4D97-AF65-F5344CB8AC3E}">
        <p14:creationId xmlns:p14="http://schemas.microsoft.com/office/powerpoint/2010/main" val="22256106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E3670-0D4A-4F65-9A77-FD44D436A81E}"/>
              </a:ext>
            </a:extLst>
          </p:cNvPr>
          <p:cNvSpPr>
            <a:spLocks noGrp="1"/>
          </p:cNvSpPr>
          <p:nvPr>
            <p:ph type="title"/>
          </p:nvPr>
        </p:nvSpPr>
        <p:spPr>
          <a:xfrm>
            <a:off x="682625" y="457200"/>
            <a:ext cx="3194050"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45E2A3C-721B-4004-9339-006B1E2E225D}"/>
              </a:ext>
            </a:extLst>
          </p:cNvPr>
          <p:cNvSpPr>
            <a:spLocks noGrp="1"/>
          </p:cNvSpPr>
          <p:nvPr>
            <p:ph type="pic" idx="1"/>
          </p:nvPr>
        </p:nvSpPr>
        <p:spPr>
          <a:xfrm>
            <a:off x="4211638" y="987425"/>
            <a:ext cx="5014912"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1A2FDF2-0DE2-4021-BAE5-A0971B9B652B}"/>
              </a:ext>
            </a:extLst>
          </p:cNvPr>
          <p:cNvSpPr>
            <a:spLocks noGrp="1"/>
          </p:cNvSpPr>
          <p:nvPr>
            <p:ph type="body" sz="half" idx="2"/>
          </p:nvPr>
        </p:nvSpPr>
        <p:spPr>
          <a:xfrm>
            <a:off x="682625" y="2057400"/>
            <a:ext cx="3194050"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A0974-2C8F-4720-A70C-F1C5E2FE8C50}"/>
              </a:ext>
            </a:extLst>
          </p:cNvPr>
          <p:cNvSpPr>
            <a:spLocks noGrp="1"/>
          </p:cNvSpPr>
          <p:nvPr>
            <p:ph type="dt" sz="half" idx="10"/>
          </p:nvPr>
        </p:nvSpPr>
        <p:spPr>
          <a:xfrm>
            <a:off x="681038" y="6356350"/>
            <a:ext cx="2228850" cy="365125"/>
          </a:xfrm>
          <a:prstGeom prst="rect">
            <a:avLst/>
          </a:prstGeom>
        </p:spPr>
        <p:txBody>
          <a:bodyPr/>
          <a:lstStyle/>
          <a:p>
            <a:fld id="{F85E62C5-E6C8-4993-8FE7-1C2CBB7AA0E9}" type="datetimeFigureOut">
              <a:rPr lang="en-GB" smtClean="0"/>
              <a:t>15/08/2021</a:t>
            </a:fld>
            <a:endParaRPr lang="en-GB"/>
          </a:p>
        </p:txBody>
      </p:sp>
      <p:sp>
        <p:nvSpPr>
          <p:cNvPr id="6" name="Footer Placeholder 5">
            <a:extLst>
              <a:ext uri="{FF2B5EF4-FFF2-40B4-BE49-F238E27FC236}">
                <a16:creationId xmlns:a16="http://schemas.microsoft.com/office/drawing/2014/main" id="{FC420957-96CD-467D-9F9A-4D36B7F00498}"/>
              </a:ext>
            </a:extLst>
          </p:cNvPr>
          <p:cNvSpPr>
            <a:spLocks noGrp="1"/>
          </p:cNvSpPr>
          <p:nvPr>
            <p:ph type="ftr" sz="quarter" idx="11"/>
          </p:nvPr>
        </p:nvSpPr>
        <p:spPr>
          <a:xfrm>
            <a:off x="3281363" y="6356350"/>
            <a:ext cx="3343275"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B004BC4D-95B7-4585-9A46-36671BC11E9C}"/>
              </a:ext>
            </a:extLst>
          </p:cNvPr>
          <p:cNvSpPr>
            <a:spLocks noGrp="1"/>
          </p:cNvSpPr>
          <p:nvPr>
            <p:ph type="sldNum" sz="quarter" idx="12"/>
          </p:nvPr>
        </p:nvSpPr>
        <p:spPr>
          <a:xfrm>
            <a:off x="6996113" y="6356350"/>
            <a:ext cx="2228850" cy="365125"/>
          </a:xfrm>
          <a:prstGeom prst="rect">
            <a:avLst/>
          </a:prstGeom>
        </p:spPr>
        <p:txBody>
          <a:bodyPr/>
          <a:lstStyle/>
          <a:p>
            <a:fld id="{D4510C24-5633-44EC-BE16-A893B2D2BCE8}" type="slidenum">
              <a:rPr lang="en-GB" smtClean="0"/>
              <a:t>‹#›</a:t>
            </a:fld>
            <a:endParaRPr lang="en-GB"/>
          </a:p>
        </p:txBody>
      </p:sp>
    </p:spTree>
    <p:extLst>
      <p:ext uri="{BB962C8B-B14F-4D97-AF65-F5344CB8AC3E}">
        <p14:creationId xmlns:p14="http://schemas.microsoft.com/office/powerpoint/2010/main" val="36402899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15122-A3E2-40DD-AED4-2E6491364E48}"/>
              </a:ext>
            </a:extLst>
          </p:cNvPr>
          <p:cNvSpPr>
            <a:spLocks noGrp="1"/>
          </p:cNvSpPr>
          <p:nvPr>
            <p:ph type="title"/>
          </p:nvPr>
        </p:nvSpPr>
        <p:spPr>
          <a:xfrm>
            <a:off x="681038" y="365125"/>
            <a:ext cx="8543925"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91F077-F43B-4C26-9430-E77D3C8A625A}"/>
              </a:ext>
            </a:extLst>
          </p:cNvPr>
          <p:cNvSpPr>
            <a:spLocks noGrp="1"/>
          </p:cNvSpPr>
          <p:nvPr>
            <p:ph type="body" orient="vert" idx="1"/>
          </p:nvPr>
        </p:nvSpPr>
        <p:spPr>
          <a:xfrm>
            <a:off x="681038" y="1825625"/>
            <a:ext cx="8543925"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0384FE-429B-4138-80FD-8A08D001F713}"/>
              </a:ext>
            </a:extLst>
          </p:cNvPr>
          <p:cNvSpPr>
            <a:spLocks noGrp="1"/>
          </p:cNvSpPr>
          <p:nvPr>
            <p:ph type="dt" sz="half" idx="10"/>
          </p:nvPr>
        </p:nvSpPr>
        <p:spPr>
          <a:xfrm>
            <a:off x="681038" y="6356350"/>
            <a:ext cx="2228850" cy="365125"/>
          </a:xfrm>
          <a:prstGeom prst="rect">
            <a:avLst/>
          </a:prstGeom>
        </p:spPr>
        <p:txBody>
          <a:bodyPr/>
          <a:lstStyle/>
          <a:p>
            <a:fld id="{F85E62C5-E6C8-4993-8FE7-1C2CBB7AA0E9}" type="datetimeFigureOut">
              <a:rPr lang="en-GB" smtClean="0"/>
              <a:t>15/08/2021</a:t>
            </a:fld>
            <a:endParaRPr lang="en-GB"/>
          </a:p>
        </p:txBody>
      </p:sp>
      <p:sp>
        <p:nvSpPr>
          <p:cNvPr id="5" name="Footer Placeholder 4">
            <a:extLst>
              <a:ext uri="{FF2B5EF4-FFF2-40B4-BE49-F238E27FC236}">
                <a16:creationId xmlns:a16="http://schemas.microsoft.com/office/drawing/2014/main" id="{719453C2-DA99-4200-989D-4C63DF9322EF}"/>
              </a:ext>
            </a:extLst>
          </p:cNvPr>
          <p:cNvSpPr>
            <a:spLocks noGrp="1"/>
          </p:cNvSpPr>
          <p:nvPr>
            <p:ph type="ftr" sz="quarter" idx="11"/>
          </p:nvPr>
        </p:nvSpPr>
        <p:spPr>
          <a:xfrm>
            <a:off x="3281363" y="6356350"/>
            <a:ext cx="3343275"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EC78314A-E5FD-4079-9AD2-C85D79492CB9}"/>
              </a:ext>
            </a:extLst>
          </p:cNvPr>
          <p:cNvSpPr>
            <a:spLocks noGrp="1"/>
          </p:cNvSpPr>
          <p:nvPr>
            <p:ph type="sldNum" sz="quarter" idx="12"/>
          </p:nvPr>
        </p:nvSpPr>
        <p:spPr>
          <a:xfrm>
            <a:off x="6996113" y="6356350"/>
            <a:ext cx="2228850" cy="365125"/>
          </a:xfrm>
          <a:prstGeom prst="rect">
            <a:avLst/>
          </a:prstGeom>
        </p:spPr>
        <p:txBody>
          <a:bodyPr/>
          <a:lstStyle/>
          <a:p>
            <a:fld id="{D4510C24-5633-44EC-BE16-A893B2D2BCE8}" type="slidenum">
              <a:rPr lang="en-GB" smtClean="0"/>
              <a:t>‹#›</a:t>
            </a:fld>
            <a:endParaRPr lang="en-GB"/>
          </a:p>
        </p:txBody>
      </p:sp>
    </p:spTree>
    <p:extLst>
      <p:ext uri="{BB962C8B-B14F-4D97-AF65-F5344CB8AC3E}">
        <p14:creationId xmlns:p14="http://schemas.microsoft.com/office/powerpoint/2010/main" val="30130292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3C5F7C-EF28-4C19-9A0A-BE881D80900B}"/>
              </a:ext>
            </a:extLst>
          </p:cNvPr>
          <p:cNvSpPr>
            <a:spLocks noGrp="1"/>
          </p:cNvSpPr>
          <p:nvPr>
            <p:ph type="title" orient="vert"/>
          </p:nvPr>
        </p:nvSpPr>
        <p:spPr>
          <a:xfrm>
            <a:off x="7089775" y="365125"/>
            <a:ext cx="2135188"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68D2C01-5306-47DD-9B72-A76A9B7290FB}"/>
              </a:ext>
            </a:extLst>
          </p:cNvPr>
          <p:cNvSpPr>
            <a:spLocks noGrp="1"/>
          </p:cNvSpPr>
          <p:nvPr>
            <p:ph type="body" orient="vert" idx="1"/>
          </p:nvPr>
        </p:nvSpPr>
        <p:spPr>
          <a:xfrm>
            <a:off x="681038" y="365125"/>
            <a:ext cx="6256337"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1092AD-8C16-48B1-A56C-D67AC3F8B432}"/>
              </a:ext>
            </a:extLst>
          </p:cNvPr>
          <p:cNvSpPr>
            <a:spLocks noGrp="1"/>
          </p:cNvSpPr>
          <p:nvPr>
            <p:ph type="dt" sz="half" idx="10"/>
          </p:nvPr>
        </p:nvSpPr>
        <p:spPr>
          <a:xfrm>
            <a:off x="681038" y="6356350"/>
            <a:ext cx="2228850" cy="365125"/>
          </a:xfrm>
          <a:prstGeom prst="rect">
            <a:avLst/>
          </a:prstGeom>
        </p:spPr>
        <p:txBody>
          <a:bodyPr/>
          <a:lstStyle/>
          <a:p>
            <a:fld id="{F85E62C5-E6C8-4993-8FE7-1C2CBB7AA0E9}" type="datetimeFigureOut">
              <a:rPr lang="en-GB" smtClean="0"/>
              <a:t>15/08/2021</a:t>
            </a:fld>
            <a:endParaRPr lang="en-GB"/>
          </a:p>
        </p:txBody>
      </p:sp>
      <p:sp>
        <p:nvSpPr>
          <p:cNvPr id="5" name="Footer Placeholder 4">
            <a:extLst>
              <a:ext uri="{FF2B5EF4-FFF2-40B4-BE49-F238E27FC236}">
                <a16:creationId xmlns:a16="http://schemas.microsoft.com/office/drawing/2014/main" id="{8D6588D3-235A-4C13-BBF3-7E148CF38AD4}"/>
              </a:ext>
            </a:extLst>
          </p:cNvPr>
          <p:cNvSpPr>
            <a:spLocks noGrp="1"/>
          </p:cNvSpPr>
          <p:nvPr>
            <p:ph type="ftr" sz="quarter" idx="11"/>
          </p:nvPr>
        </p:nvSpPr>
        <p:spPr>
          <a:xfrm>
            <a:off x="3281363" y="6356350"/>
            <a:ext cx="3343275"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9AD3104-2C39-4288-B638-90C2095C0FAA}"/>
              </a:ext>
            </a:extLst>
          </p:cNvPr>
          <p:cNvSpPr>
            <a:spLocks noGrp="1"/>
          </p:cNvSpPr>
          <p:nvPr>
            <p:ph type="sldNum" sz="quarter" idx="12"/>
          </p:nvPr>
        </p:nvSpPr>
        <p:spPr>
          <a:xfrm>
            <a:off x="6996113" y="6356350"/>
            <a:ext cx="2228850" cy="365125"/>
          </a:xfrm>
          <a:prstGeom prst="rect">
            <a:avLst/>
          </a:prstGeom>
        </p:spPr>
        <p:txBody>
          <a:bodyPr/>
          <a:lstStyle/>
          <a:p>
            <a:fld id="{D4510C24-5633-44EC-BE16-A893B2D2BCE8}" type="slidenum">
              <a:rPr lang="en-GB" smtClean="0"/>
              <a:t>‹#›</a:t>
            </a:fld>
            <a:endParaRPr lang="en-GB"/>
          </a:p>
        </p:txBody>
      </p:sp>
    </p:spTree>
    <p:extLst>
      <p:ext uri="{BB962C8B-B14F-4D97-AF65-F5344CB8AC3E}">
        <p14:creationId xmlns:p14="http://schemas.microsoft.com/office/powerpoint/2010/main" val="4273070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338A42A-36EA-4FE8-9354-C554A44F2D5B}" type="slidenum">
              <a:rPr lang="en-GB" smtClean="0"/>
              <a:t>‹#›</a:t>
            </a:fld>
            <a:endParaRPr lang="en-GB"/>
          </a:p>
        </p:txBody>
      </p:sp>
    </p:spTree>
    <p:extLst>
      <p:ext uri="{BB962C8B-B14F-4D97-AF65-F5344CB8AC3E}">
        <p14:creationId xmlns:p14="http://schemas.microsoft.com/office/powerpoint/2010/main" val="12482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338A42A-36EA-4FE8-9354-C554A44F2D5B}" type="slidenum">
              <a:rPr lang="en-GB" smtClean="0"/>
              <a:t>‹#›</a:t>
            </a:fld>
            <a:endParaRPr lang="en-GB"/>
          </a:p>
        </p:txBody>
      </p:sp>
    </p:spTree>
    <p:extLst>
      <p:ext uri="{BB962C8B-B14F-4D97-AF65-F5344CB8AC3E}">
        <p14:creationId xmlns:p14="http://schemas.microsoft.com/office/powerpoint/2010/main" val="3793334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338A42A-36EA-4FE8-9354-C554A44F2D5B}" type="slidenum">
              <a:rPr lang="en-GB" smtClean="0"/>
              <a:t>‹#›</a:t>
            </a:fld>
            <a:endParaRPr lang="en-GB"/>
          </a:p>
        </p:txBody>
      </p:sp>
    </p:spTree>
    <p:extLst>
      <p:ext uri="{BB962C8B-B14F-4D97-AF65-F5344CB8AC3E}">
        <p14:creationId xmlns:p14="http://schemas.microsoft.com/office/powerpoint/2010/main" val="3298220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338A42A-36EA-4FE8-9354-C554A44F2D5B}" type="slidenum">
              <a:rPr lang="en-GB" smtClean="0"/>
              <a:t>‹#›</a:t>
            </a:fld>
            <a:endParaRPr lang="en-GB"/>
          </a:p>
        </p:txBody>
      </p:sp>
    </p:spTree>
    <p:extLst>
      <p:ext uri="{BB962C8B-B14F-4D97-AF65-F5344CB8AC3E}">
        <p14:creationId xmlns:p14="http://schemas.microsoft.com/office/powerpoint/2010/main" val="2348619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6200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338A42A-36EA-4FE8-9354-C554A44F2D5B}" type="slidenum">
              <a:rPr lang="en-GB" smtClean="0"/>
              <a:t>‹#›</a:t>
            </a:fld>
            <a:endParaRPr lang="en-GB"/>
          </a:p>
        </p:txBody>
      </p:sp>
    </p:spTree>
    <p:extLst>
      <p:ext uri="{BB962C8B-B14F-4D97-AF65-F5344CB8AC3E}">
        <p14:creationId xmlns:p14="http://schemas.microsoft.com/office/powerpoint/2010/main" val="2330292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338A42A-36EA-4FE8-9354-C554A44F2D5B}" type="slidenum">
              <a:rPr lang="en-GB" smtClean="0"/>
              <a:t>‹#›</a:t>
            </a:fld>
            <a:endParaRPr lang="en-GB"/>
          </a:p>
        </p:txBody>
      </p:sp>
    </p:spTree>
    <p:extLst>
      <p:ext uri="{BB962C8B-B14F-4D97-AF65-F5344CB8AC3E}">
        <p14:creationId xmlns:p14="http://schemas.microsoft.com/office/powerpoint/2010/main" val="2387632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38A42A-36EA-4FE8-9354-C554A44F2D5B}" type="slidenum">
              <a:rPr lang="en-GB" smtClean="0"/>
              <a:t>‹#›</a:t>
            </a:fld>
            <a:endParaRPr lang="en-GB"/>
          </a:p>
        </p:txBody>
      </p:sp>
    </p:spTree>
    <p:extLst>
      <p:ext uri="{BB962C8B-B14F-4D97-AF65-F5344CB8AC3E}">
        <p14:creationId xmlns:p14="http://schemas.microsoft.com/office/powerpoint/2010/main" val="10303913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3481147"/>
      </p:ext>
    </p:extLst>
  </p:cSld>
  <p:clrMap bg1="lt1" tx1="dk1" bg2="lt2" tx2="dk2" accent1="accent1" accent2="accent2" accent3="accent3" accent4="accent4" accent5="accent5" accent6="accent6" hlink="hlink" folHlink="folHlink"/>
  <p:sldLayoutIdLst>
    <p:sldLayoutId id="2147483685"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mailto:nhp@birchington-pc.gov.uk" TargetMode="External"/><Relationship Id="rId2" Type="http://schemas.openxmlformats.org/officeDocument/2006/relationships/hyperlink" Target="http://www.birchington-pc.gov.uk/"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6D439-BE2F-47B8-B6F8-9A84E069A48C}"/>
              </a:ext>
            </a:extLst>
          </p:cNvPr>
          <p:cNvSpPr>
            <a:spLocks noGrp="1"/>
          </p:cNvSpPr>
          <p:nvPr>
            <p:ph type="ctrTitle"/>
          </p:nvPr>
        </p:nvSpPr>
        <p:spPr>
          <a:xfrm>
            <a:off x="470263" y="1123407"/>
            <a:ext cx="9013371" cy="4136570"/>
          </a:xfrm>
        </p:spPr>
        <p:txBody>
          <a:bodyPr>
            <a:normAutofit/>
          </a:bodyPr>
          <a:lstStyle/>
          <a:p>
            <a:pPr algn="ctr">
              <a:lnSpc>
                <a:spcPct val="107000"/>
              </a:lnSpc>
            </a:pPr>
            <a:r>
              <a:rPr lang="en-GB" sz="4400" b="1" dirty="0">
                <a:solidFill>
                  <a:schemeClr val="accent1">
                    <a:lumMod val="75000"/>
                  </a:schemeClr>
                </a:solidFill>
                <a:latin typeface="+mn-lt"/>
              </a:rPr>
              <a:t>WELCOME</a:t>
            </a:r>
            <a:br>
              <a:rPr lang="en-GB" sz="4400" b="1" dirty="0">
                <a:solidFill>
                  <a:schemeClr val="accent1">
                    <a:lumMod val="75000"/>
                  </a:schemeClr>
                </a:solidFill>
                <a:latin typeface="+mn-lt"/>
              </a:rPr>
            </a:br>
            <a:r>
              <a:rPr lang="en-GB" sz="4400" b="1" dirty="0">
                <a:solidFill>
                  <a:schemeClr val="accent1">
                    <a:lumMod val="75000"/>
                  </a:schemeClr>
                </a:solidFill>
                <a:latin typeface="+mn-lt"/>
                <a:ea typeface="Calibri" panose="020F0502020204030204" pitchFamily="34" charset="0"/>
                <a:cs typeface="Times New Roman" panose="02020603050405020304" pitchFamily="18" charset="0"/>
              </a:rPr>
              <a:t>The Birchington Neighbourhood Plan</a:t>
            </a:r>
            <a:br>
              <a:rPr lang="en-GB" sz="4400" b="1" dirty="0">
                <a:solidFill>
                  <a:schemeClr val="accent1">
                    <a:lumMod val="75000"/>
                  </a:schemeClr>
                </a:solidFill>
                <a:latin typeface="+mn-lt"/>
                <a:ea typeface="Calibri" panose="020F0502020204030204" pitchFamily="34" charset="0"/>
                <a:cs typeface="Times New Roman" panose="02020603050405020304" pitchFamily="18" charset="0"/>
              </a:rPr>
            </a:br>
            <a:r>
              <a:rPr lang="en-GB" sz="4400" b="1" dirty="0">
                <a:solidFill>
                  <a:schemeClr val="accent1">
                    <a:lumMod val="75000"/>
                  </a:schemeClr>
                </a:solidFill>
                <a:latin typeface="+mn-lt"/>
                <a:ea typeface="Calibri" panose="020F0502020204030204" pitchFamily="34" charset="0"/>
                <a:cs typeface="Times New Roman" panose="02020603050405020304" pitchFamily="18" charset="0"/>
              </a:rPr>
              <a:t>Update &amp; Review</a:t>
            </a:r>
            <a:br>
              <a:rPr lang="en-GB" sz="4400" b="1" dirty="0">
                <a:solidFill>
                  <a:schemeClr val="accent1">
                    <a:lumMod val="75000"/>
                  </a:schemeClr>
                </a:solidFill>
                <a:latin typeface="+mn-lt"/>
                <a:ea typeface="Calibri" panose="020F0502020204030204" pitchFamily="34" charset="0"/>
                <a:cs typeface="Times New Roman" panose="02020603050405020304" pitchFamily="18" charset="0"/>
              </a:rPr>
            </a:br>
            <a:br>
              <a:rPr lang="en-GB" sz="4400" b="1" dirty="0">
                <a:solidFill>
                  <a:schemeClr val="accent1">
                    <a:lumMod val="75000"/>
                  </a:schemeClr>
                </a:solidFill>
                <a:latin typeface="+mn-lt"/>
                <a:ea typeface="Calibri" panose="020F0502020204030204" pitchFamily="34" charset="0"/>
                <a:cs typeface="Times New Roman" panose="02020603050405020304" pitchFamily="18" charset="0"/>
              </a:rPr>
            </a:br>
            <a:r>
              <a:rPr lang="en-GB" sz="3600" b="1" dirty="0">
                <a:solidFill>
                  <a:schemeClr val="accent1">
                    <a:lumMod val="75000"/>
                  </a:schemeClr>
                </a:solidFill>
                <a:latin typeface="+mn-lt"/>
                <a:ea typeface="Calibri" panose="020F0502020204030204" pitchFamily="34" charset="0"/>
                <a:cs typeface="Times New Roman" panose="02020603050405020304" pitchFamily="18" charset="0"/>
              </a:rPr>
              <a:t>Councillor Neville Hudson, Chairman</a:t>
            </a:r>
            <a:endParaRPr lang="en-GB" sz="4400" b="1" dirty="0">
              <a:solidFill>
                <a:schemeClr val="accent1">
                  <a:lumMod val="75000"/>
                </a:schemeClr>
              </a:solidFill>
              <a:latin typeface="+mn-lt"/>
            </a:endParaRPr>
          </a:p>
        </p:txBody>
      </p:sp>
      <p:sp>
        <p:nvSpPr>
          <p:cNvPr id="4" name="Slide Number Placeholder 3">
            <a:extLst>
              <a:ext uri="{FF2B5EF4-FFF2-40B4-BE49-F238E27FC236}">
                <a16:creationId xmlns:a16="http://schemas.microsoft.com/office/drawing/2014/main" id="{4C3D5077-6422-449E-8972-237B3D0AF0F1}"/>
              </a:ext>
            </a:extLst>
          </p:cNvPr>
          <p:cNvSpPr>
            <a:spLocks noGrp="1"/>
          </p:cNvSpPr>
          <p:nvPr>
            <p:ph type="sldNum" sz="quarter" idx="12"/>
          </p:nvPr>
        </p:nvSpPr>
        <p:spPr/>
        <p:txBody>
          <a:bodyPr/>
          <a:lstStyle/>
          <a:p>
            <a:fld id="{1338A42A-36EA-4FE8-9354-C554A44F2D5B}" type="slidenum">
              <a:rPr lang="en-GB" smtClean="0"/>
              <a:t>1</a:t>
            </a:fld>
            <a:endParaRPr lang="en-GB"/>
          </a:p>
        </p:txBody>
      </p:sp>
    </p:spTree>
    <p:extLst>
      <p:ext uri="{BB962C8B-B14F-4D97-AF65-F5344CB8AC3E}">
        <p14:creationId xmlns:p14="http://schemas.microsoft.com/office/powerpoint/2010/main" val="2097273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F8D225-E766-401B-9375-6BF5D2E5F7A8}"/>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10</a:t>
            </a:fld>
            <a:endParaRPr lang="en-GB"/>
          </a:p>
        </p:txBody>
      </p:sp>
      <p:sp>
        <p:nvSpPr>
          <p:cNvPr id="11" name="Content Placeholder 2">
            <a:extLst>
              <a:ext uri="{FF2B5EF4-FFF2-40B4-BE49-F238E27FC236}">
                <a16:creationId xmlns:a16="http://schemas.microsoft.com/office/drawing/2014/main" id="{ADD1414B-011F-4B14-8454-78EBE09A11E5}"/>
              </a:ext>
            </a:extLst>
          </p:cNvPr>
          <p:cNvSpPr txBox="1">
            <a:spLocks/>
          </p:cNvSpPr>
          <p:nvPr/>
        </p:nvSpPr>
        <p:spPr>
          <a:xfrm>
            <a:off x="5806968" y="1680755"/>
            <a:ext cx="3712026" cy="3335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solidFill>
                  <a:schemeClr val="accent1">
                    <a:lumMod val="75000"/>
                  </a:schemeClr>
                </a:solidFill>
              </a:rPr>
              <a:t>The plan is based on 8 broad themes around the core of sustainability. This thread runs through from central government policy to local policies and is defined as:</a:t>
            </a:r>
          </a:p>
          <a:p>
            <a:pPr marL="0" indent="0">
              <a:buFont typeface="Arial" panose="020B0604020202020204" pitchFamily="34" charset="0"/>
              <a:buNone/>
            </a:pPr>
            <a:r>
              <a:rPr lang="en-US" sz="2000" i="1" dirty="0">
                <a:solidFill>
                  <a:schemeClr val="accent1">
                    <a:lumMod val="75000"/>
                  </a:schemeClr>
                </a:solidFill>
                <a:ea typeface="Calibri" panose="020F0502020204030204" pitchFamily="34" charset="0"/>
              </a:rPr>
              <a:t>“…development</a:t>
            </a:r>
            <a:r>
              <a:rPr lang="en-US" sz="2000" i="1" spc="-40" dirty="0">
                <a:solidFill>
                  <a:schemeClr val="accent1">
                    <a:lumMod val="75000"/>
                  </a:schemeClr>
                </a:solidFill>
                <a:ea typeface="Calibri" panose="020F0502020204030204" pitchFamily="34" charset="0"/>
              </a:rPr>
              <a:t> </a:t>
            </a:r>
            <a:r>
              <a:rPr lang="en-US" sz="2000" i="1" dirty="0">
                <a:solidFill>
                  <a:schemeClr val="accent1">
                    <a:lumMod val="75000"/>
                  </a:schemeClr>
                </a:solidFill>
                <a:ea typeface="Calibri" panose="020F0502020204030204" pitchFamily="34" charset="0"/>
              </a:rPr>
              <a:t>that</a:t>
            </a:r>
            <a:r>
              <a:rPr lang="en-US" sz="2000" i="1" spc="-45" dirty="0">
                <a:solidFill>
                  <a:schemeClr val="accent1">
                    <a:lumMod val="75000"/>
                  </a:schemeClr>
                </a:solidFill>
                <a:ea typeface="Calibri" panose="020F0502020204030204" pitchFamily="34" charset="0"/>
              </a:rPr>
              <a:t> </a:t>
            </a:r>
            <a:r>
              <a:rPr lang="en-US" sz="2000" i="1" dirty="0">
                <a:solidFill>
                  <a:schemeClr val="accent1">
                    <a:lumMod val="75000"/>
                  </a:schemeClr>
                </a:solidFill>
                <a:ea typeface="Calibri" panose="020F0502020204030204" pitchFamily="34" charset="0"/>
              </a:rPr>
              <a:t>meets</a:t>
            </a:r>
            <a:r>
              <a:rPr lang="en-US" sz="2000" i="1" spc="-55" dirty="0">
                <a:solidFill>
                  <a:schemeClr val="accent1">
                    <a:lumMod val="75000"/>
                  </a:schemeClr>
                </a:solidFill>
                <a:ea typeface="Calibri" panose="020F0502020204030204" pitchFamily="34" charset="0"/>
              </a:rPr>
              <a:t> </a:t>
            </a:r>
            <a:r>
              <a:rPr lang="en-US" sz="2000" i="1" dirty="0">
                <a:solidFill>
                  <a:schemeClr val="accent1">
                    <a:lumMod val="75000"/>
                  </a:schemeClr>
                </a:solidFill>
                <a:ea typeface="Calibri" panose="020F0502020204030204" pitchFamily="34" charset="0"/>
              </a:rPr>
              <a:t>the</a:t>
            </a:r>
            <a:r>
              <a:rPr lang="en-US" sz="2000" i="1" spc="-40" dirty="0">
                <a:solidFill>
                  <a:schemeClr val="accent1">
                    <a:lumMod val="75000"/>
                  </a:schemeClr>
                </a:solidFill>
                <a:ea typeface="Calibri" panose="020F0502020204030204" pitchFamily="34" charset="0"/>
              </a:rPr>
              <a:t> </a:t>
            </a:r>
            <a:r>
              <a:rPr lang="en-US" sz="2000" i="1" dirty="0">
                <a:solidFill>
                  <a:schemeClr val="accent1">
                    <a:lumMod val="75000"/>
                  </a:schemeClr>
                </a:solidFill>
                <a:ea typeface="Calibri" panose="020F0502020204030204" pitchFamily="34" charset="0"/>
              </a:rPr>
              <a:t>needs</a:t>
            </a:r>
            <a:r>
              <a:rPr lang="en-US" sz="2000" i="1" spc="-45" dirty="0">
                <a:solidFill>
                  <a:schemeClr val="accent1">
                    <a:lumMod val="75000"/>
                  </a:schemeClr>
                </a:solidFill>
                <a:ea typeface="Calibri" panose="020F0502020204030204" pitchFamily="34" charset="0"/>
              </a:rPr>
              <a:t> </a:t>
            </a:r>
            <a:r>
              <a:rPr lang="en-US" sz="2000" i="1" dirty="0">
                <a:solidFill>
                  <a:schemeClr val="accent1">
                    <a:lumMod val="75000"/>
                  </a:schemeClr>
                </a:solidFill>
                <a:ea typeface="Calibri" panose="020F0502020204030204" pitchFamily="34" charset="0"/>
              </a:rPr>
              <a:t>of</a:t>
            </a:r>
            <a:r>
              <a:rPr lang="en-US" sz="2000" i="1" spc="-45" dirty="0">
                <a:solidFill>
                  <a:schemeClr val="accent1">
                    <a:lumMod val="75000"/>
                  </a:schemeClr>
                </a:solidFill>
                <a:ea typeface="Calibri" panose="020F0502020204030204" pitchFamily="34" charset="0"/>
              </a:rPr>
              <a:t> </a:t>
            </a:r>
            <a:r>
              <a:rPr lang="en-US" sz="2000" i="1" dirty="0">
                <a:solidFill>
                  <a:schemeClr val="accent1">
                    <a:lumMod val="75000"/>
                  </a:schemeClr>
                </a:solidFill>
                <a:ea typeface="Calibri" panose="020F0502020204030204" pitchFamily="34" charset="0"/>
              </a:rPr>
              <a:t>the present without compromising the ability of future generations to meet their own needs”* </a:t>
            </a:r>
            <a:endParaRPr lang="en-GB" sz="1800" dirty="0">
              <a:solidFill>
                <a:schemeClr val="accent1">
                  <a:lumMod val="75000"/>
                </a:schemeClr>
              </a:solidFill>
            </a:endParaRPr>
          </a:p>
        </p:txBody>
      </p:sp>
      <p:pic>
        <p:nvPicPr>
          <p:cNvPr id="3" name="Picture 2">
            <a:extLst>
              <a:ext uri="{FF2B5EF4-FFF2-40B4-BE49-F238E27FC236}">
                <a16:creationId xmlns:a16="http://schemas.microsoft.com/office/drawing/2014/main" id="{0DBE2E9A-B5D6-488E-B3BF-5C2BA31392B4}"/>
              </a:ext>
            </a:extLst>
          </p:cNvPr>
          <p:cNvPicPr>
            <a:picLocks noChangeAspect="1"/>
          </p:cNvPicPr>
          <p:nvPr/>
        </p:nvPicPr>
        <p:blipFill>
          <a:blip r:embed="rId2"/>
          <a:stretch>
            <a:fillRect/>
          </a:stretch>
        </p:blipFill>
        <p:spPr>
          <a:xfrm>
            <a:off x="800343" y="1242782"/>
            <a:ext cx="4747018" cy="4372436"/>
          </a:xfrm>
          <a:prstGeom prst="rect">
            <a:avLst/>
          </a:prstGeom>
        </p:spPr>
      </p:pic>
      <p:sp>
        <p:nvSpPr>
          <p:cNvPr id="7" name="TextBox 6">
            <a:extLst>
              <a:ext uri="{FF2B5EF4-FFF2-40B4-BE49-F238E27FC236}">
                <a16:creationId xmlns:a16="http://schemas.microsoft.com/office/drawing/2014/main" id="{AF82E7C1-C188-4C60-B655-57E3ABF5F1B2}"/>
              </a:ext>
            </a:extLst>
          </p:cNvPr>
          <p:cNvSpPr txBox="1"/>
          <p:nvPr/>
        </p:nvSpPr>
        <p:spPr>
          <a:xfrm>
            <a:off x="7395190" y="5149541"/>
            <a:ext cx="2410837" cy="276999"/>
          </a:xfrm>
          <a:prstGeom prst="rect">
            <a:avLst/>
          </a:prstGeom>
          <a:noFill/>
        </p:spPr>
        <p:txBody>
          <a:bodyPr wrap="square">
            <a:spAutoFit/>
          </a:bodyPr>
          <a:lstStyle/>
          <a:p>
            <a:r>
              <a:rPr lang="en-US" sz="1200" i="1" dirty="0">
                <a:solidFill>
                  <a:schemeClr val="accent1">
                    <a:lumMod val="75000"/>
                  </a:schemeClr>
                </a:solidFill>
                <a:latin typeface="Calibri" panose="020F0502020204030204" pitchFamily="34" charset="0"/>
                <a:ea typeface="Calibri" panose="020F0502020204030204" pitchFamily="34" charset="0"/>
              </a:rPr>
              <a:t>*</a:t>
            </a:r>
            <a:r>
              <a:rPr lang="en-US" sz="1200" i="1" dirty="0" err="1">
                <a:solidFill>
                  <a:schemeClr val="accent1">
                    <a:lumMod val="75000"/>
                  </a:schemeClr>
                </a:solidFill>
                <a:latin typeface="Calibri" panose="020F0502020204030204" pitchFamily="34" charset="0"/>
                <a:ea typeface="Calibri" panose="020F0502020204030204" pitchFamily="34" charset="0"/>
              </a:rPr>
              <a:t>Thanet</a:t>
            </a:r>
            <a:r>
              <a:rPr lang="en-US" sz="1200" i="1" dirty="0">
                <a:solidFill>
                  <a:schemeClr val="accent1">
                    <a:lumMod val="75000"/>
                  </a:schemeClr>
                </a:solidFill>
                <a:latin typeface="Calibri" panose="020F0502020204030204" pitchFamily="34" charset="0"/>
                <a:ea typeface="Calibri" panose="020F0502020204030204" pitchFamily="34" charset="0"/>
              </a:rPr>
              <a:t> District Council’s definition</a:t>
            </a:r>
            <a:endParaRPr lang="en-GB" sz="1200" dirty="0"/>
          </a:p>
        </p:txBody>
      </p:sp>
      <p:sp>
        <p:nvSpPr>
          <p:cNvPr id="6" name="TextBox 5">
            <a:extLst>
              <a:ext uri="{FF2B5EF4-FFF2-40B4-BE49-F238E27FC236}">
                <a16:creationId xmlns:a16="http://schemas.microsoft.com/office/drawing/2014/main" id="{944542B5-EA8E-481D-870D-B0CC4BDFD523}"/>
              </a:ext>
            </a:extLst>
          </p:cNvPr>
          <p:cNvSpPr txBox="1"/>
          <p:nvPr/>
        </p:nvSpPr>
        <p:spPr>
          <a:xfrm rot="16200000">
            <a:off x="-2640738" y="2661975"/>
            <a:ext cx="5947952" cy="658835"/>
          </a:xfrm>
          <a:prstGeom prst="rect">
            <a:avLst/>
          </a:prstGeom>
          <a:solidFill>
            <a:schemeClr val="accent1">
              <a:lumMod val="60000"/>
              <a:lumOff val="40000"/>
            </a:schemeClr>
          </a:solidFill>
        </p:spPr>
        <p:txBody>
          <a:bodyPr wrap="square" rtlCol="0">
            <a:spAutoFit/>
          </a:bodyPr>
          <a:lstStyle/>
          <a:p>
            <a:pPr lvl="0" algn="ctr">
              <a:lnSpc>
                <a:spcPct val="107000"/>
              </a:lnSpc>
              <a:spcBef>
                <a:spcPts val="1200"/>
              </a:spcBef>
              <a:spcAft>
                <a:spcPts val="1200"/>
              </a:spcAft>
            </a:pP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Policy Themes</a:t>
            </a:r>
          </a:p>
        </p:txBody>
      </p:sp>
    </p:spTree>
    <p:extLst>
      <p:ext uri="{BB962C8B-B14F-4D97-AF65-F5344CB8AC3E}">
        <p14:creationId xmlns:p14="http://schemas.microsoft.com/office/powerpoint/2010/main" val="1567122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D85175-6B04-4DB9-B495-5ACB79839BE7}"/>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11</a:t>
            </a:fld>
            <a:endParaRPr lang="en-GB"/>
          </a:p>
        </p:txBody>
      </p:sp>
      <p:pic>
        <p:nvPicPr>
          <p:cNvPr id="5" name="Picture 4">
            <a:extLst>
              <a:ext uri="{FF2B5EF4-FFF2-40B4-BE49-F238E27FC236}">
                <a16:creationId xmlns:a16="http://schemas.microsoft.com/office/drawing/2014/main" id="{5F89C214-C863-4B06-B950-CDACB3B4643D}"/>
              </a:ext>
            </a:extLst>
          </p:cNvPr>
          <p:cNvPicPr>
            <a:picLocks noChangeAspect="1"/>
          </p:cNvPicPr>
          <p:nvPr/>
        </p:nvPicPr>
        <p:blipFill rotWithShape="1">
          <a:blip r:embed="rId2"/>
          <a:srcRect l="17534" t="12768" r="18539" b="4619"/>
          <a:stretch/>
        </p:blipFill>
        <p:spPr>
          <a:xfrm>
            <a:off x="1292130" y="3315782"/>
            <a:ext cx="3138196" cy="21967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386E3552-3558-4C2C-942D-6DCE22E3B272}"/>
              </a:ext>
            </a:extLst>
          </p:cNvPr>
          <p:cNvPicPr>
            <a:picLocks noChangeAspect="1"/>
          </p:cNvPicPr>
          <p:nvPr/>
        </p:nvPicPr>
        <p:blipFill rotWithShape="1">
          <a:blip r:embed="rId3"/>
          <a:srcRect l="17900" t="13442" r="18174" b="3944"/>
          <a:stretch/>
        </p:blipFill>
        <p:spPr>
          <a:xfrm>
            <a:off x="4993272" y="3315782"/>
            <a:ext cx="3138196" cy="21967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 name="Group 6">
            <a:extLst>
              <a:ext uri="{FF2B5EF4-FFF2-40B4-BE49-F238E27FC236}">
                <a16:creationId xmlns:a16="http://schemas.microsoft.com/office/drawing/2014/main" id="{5C448574-8A0F-48AC-913B-45D8B1F48DBA}"/>
              </a:ext>
            </a:extLst>
          </p:cNvPr>
          <p:cNvGrpSpPr/>
          <p:nvPr/>
        </p:nvGrpSpPr>
        <p:grpSpPr>
          <a:xfrm>
            <a:off x="864000" y="1296000"/>
            <a:ext cx="8820000" cy="1595245"/>
            <a:chOff x="792480" y="1359684"/>
            <a:chExt cx="8922554" cy="1595245"/>
          </a:xfrm>
        </p:grpSpPr>
        <p:sp>
          <p:nvSpPr>
            <p:cNvPr id="10" name="TextBox 9">
              <a:extLst>
                <a:ext uri="{FF2B5EF4-FFF2-40B4-BE49-F238E27FC236}">
                  <a16:creationId xmlns:a16="http://schemas.microsoft.com/office/drawing/2014/main" id="{C7770F23-4F68-4D61-BD92-1319CA390A3A}"/>
                </a:ext>
              </a:extLst>
            </p:cNvPr>
            <p:cNvSpPr txBox="1"/>
            <p:nvPr/>
          </p:nvSpPr>
          <p:spPr>
            <a:xfrm>
              <a:off x="792480" y="2031599"/>
              <a:ext cx="8922554" cy="923330"/>
            </a:xfrm>
            <a:prstGeom prst="rect">
              <a:avLst/>
            </a:prstGeom>
            <a:solidFill>
              <a:schemeClr val="accent6">
                <a:lumMod val="20000"/>
                <a:lumOff val="80000"/>
              </a:schemeClr>
            </a:solidFill>
          </p:spPr>
          <p:txBody>
            <a:bodyPr wrap="square">
              <a:spAutoFit/>
            </a:bodyPr>
            <a:lstStyle/>
            <a:p>
              <a:r>
                <a:rPr lang="en-US" b="1" dirty="0">
                  <a:solidFill>
                    <a:schemeClr val="accent1">
                      <a:lumMod val="75000"/>
                    </a:schemeClr>
                  </a:solidFill>
                  <a:latin typeface="Calibri" panose="020F0502020204030204" pitchFamily="34" charset="0"/>
                  <a:ea typeface="Calibri" panose="020F0502020204030204" pitchFamily="34" charset="0"/>
                </a:rPr>
                <a:t>Policy focus:  </a:t>
              </a:r>
            </a:p>
            <a:p>
              <a:pPr marL="285750" indent="-285750">
                <a:buFont typeface="Arial" panose="020B0604020202020204" pitchFamily="34" charset="0"/>
                <a:buChar char="•"/>
              </a:pPr>
              <a:r>
                <a:rPr lang="en-GB" sz="1800" b="1" i="1" dirty="0">
                  <a:solidFill>
                    <a:schemeClr val="accent1">
                      <a:lumMod val="75000"/>
                    </a:schemeClr>
                  </a:solidFill>
                </a:rPr>
                <a:t>Design</a:t>
              </a:r>
              <a:r>
                <a:rPr lang="en-GB" sz="1800" i="1" dirty="0">
                  <a:solidFill>
                    <a:schemeClr val="accent1">
                      <a:lumMod val="75000"/>
                    </a:schemeClr>
                  </a:solidFill>
                </a:rPr>
                <a:t> – compliance with local design guides and codes.</a:t>
              </a:r>
            </a:p>
            <a:p>
              <a:pPr marL="285750" indent="-285750">
                <a:buFont typeface="Arial" panose="020B0604020202020204" pitchFamily="34" charset="0"/>
                <a:buChar char="•"/>
              </a:pPr>
              <a:r>
                <a:rPr lang="en-GB" sz="1800" b="1" i="1" dirty="0">
                  <a:solidFill>
                    <a:schemeClr val="accent1">
                      <a:lumMod val="75000"/>
                    </a:schemeClr>
                  </a:solidFill>
                </a:rPr>
                <a:t>Peripheral Development </a:t>
              </a:r>
              <a:r>
                <a:rPr lang="en-GB" sz="1800" i="1" dirty="0">
                  <a:solidFill>
                    <a:schemeClr val="accent1">
                      <a:lumMod val="75000"/>
                    </a:schemeClr>
                  </a:solidFill>
                </a:rPr>
                <a:t>– continuity and seamless transition between existing and new.</a:t>
              </a:r>
            </a:p>
          </p:txBody>
        </p:sp>
        <p:sp>
          <p:nvSpPr>
            <p:cNvPr id="8" name="TextBox 7">
              <a:extLst>
                <a:ext uri="{FF2B5EF4-FFF2-40B4-BE49-F238E27FC236}">
                  <a16:creationId xmlns:a16="http://schemas.microsoft.com/office/drawing/2014/main" id="{4B4D1BB5-E968-4F01-AE18-72BB2FF4CE4A}"/>
                </a:ext>
              </a:extLst>
            </p:cNvPr>
            <p:cNvSpPr txBox="1"/>
            <p:nvPr/>
          </p:nvSpPr>
          <p:spPr>
            <a:xfrm>
              <a:off x="792480" y="1359684"/>
              <a:ext cx="8922554" cy="671915"/>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pPr marR="69850" algn="just">
                <a:lnSpc>
                  <a:spcPct val="107000"/>
                </a:lnSpc>
                <a:spcBef>
                  <a:spcPts val="90"/>
                </a:spcBef>
                <a:spcAft>
                  <a:spcPts val="600"/>
                </a:spcAft>
              </a:pPr>
              <a:r>
                <a:rPr lang="en-US" sz="1800" b="1" dirty="0">
                  <a:solidFill>
                    <a:schemeClr val="accent1">
                      <a:lumMod val="75000"/>
                    </a:schemeClr>
                  </a:solidFill>
                  <a:effectLst/>
                  <a:latin typeface="Calibri" panose="020F0502020204030204" pitchFamily="34" charset="0"/>
                  <a:ea typeface="Calibri" panose="020F0502020204030204" pitchFamily="34" charset="0"/>
                </a:rPr>
                <a:t>Objective 1: </a:t>
              </a:r>
              <a:r>
                <a:rPr lang="en-US" sz="1800" i="1" dirty="0">
                  <a:solidFill>
                    <a:schemeClr val="accent1">
                      <a:lumMod val="75000"/>
                    </a:schemeClr>
                  </a:solidFill>
                  <a:effectLst/>
                  <a:latin typeface="Calibri" panose="020F0502020204030204" pitchFamily="34" charset="0"/>
                  <a:ea typeface="Calibri" panose="020F0502020204030204" pitchFamily="34" charset="0"/>
                </a:rPr>
                <a:t>To conserve and enhance the character of our seaside village and its historic environment.</a:t>
              </a:r>
            </a:p>
          </p:txBody>
        </p:sp>
      </p:grpSp>
      <p:sp>
        <p:nvSpPr>
          <p:cNvPr id="3" name="TextBox 2">
            <a:extLst>
              <a:ext uri="{FF2B5EF4-FFF2-40B4-BE49-F238E27FC236}">
                <a16:creationId xmlns:a16="http://schemas.microsoft.com/office/drawing/2014/main" id="{F0433080-9339-4C7A-A931-4F2D538235D8}"/>
              </a:ext>
            </a:extLst>
          </p:cNvPr>
          <p:cNvSpPr txBox="1"/>
          <p:nvPr/>
        </p:nvSpPr>
        <p:spPr>
          <a:xfrm rot="16200000">
            <a:off x="-2633394" y="2633393"/>
            <a:ext cx="5913119" cy="646331"/>
          </a:xfrm>
          <a:prstGeom prst="rect">
            <a:avLst/>
          </a:prstGeom>
          <a:solidFill>
            <a:srgbClr val="00B050"/>
          </a:solidFill>
        </p:spPr>
        <p:txBody>
          <a:bodyPr wrap="square" rtlCol="0">
            <a:spAutoFit/>
          </a:bodyPr>
          <a:lstStyle/>
          <a:p>
            <a:pPr algn="ctr"/>
            <a:r>
              <a:rPr lang="en-GB" sz="3600" b="1" dirty="0">
                <a:solidFill>
                  <a:schemeClr val="bg1"/>
                </a:solidFill>
              </a:rPr>
              <a:t>Sustainability</a:t>
            </a:r>
          </a:p>
        </p:txBody>
      </p:sp>
    </p:spTree>
    <p:extLst>
      <p:ext uri="{BB962C8B-B14F-4D97-AF65-F5344CB8AC3E}">
        <p14:creationId xmlns:p14="http://schemas.microsoft.com/office/powerpoint/2010/main" val="2289985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D85175-6B04-4DB9-B495-5ACB79839BE7}"/>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12</a:t>
            </a:fld>
            <a:endParaRPr lang="en-GB"/>
          </a:p>
        </p:txBody>
      </p:sp>
      <p:sp>
        <p:nvSpPr>
          <p:cNvPr id="10" name="TextBox 9">
            <a:extLst>
              <a:ext uri="{FF2B5EF4-FFF2-40B4-BE49-F238E27FC236}">
                <a16:creationId xmlns:a16="http://schemas.microsoft.com/office/drawing/2014/main" id="{C7770F23-4F68-4D61-BD92-1319CA390A3A}"/>
              </a:ext>
            </a:extLst>
          </p:cNvPr>
          <p:cNvSpPr txBox="1"/>
          <p:nvPr/>
        </p:nvSpPr>
        <p:spPr>
          <a:xfrm>
            <a:off x="2031354" y="2699940"/>
            <a:ext cx="2873574" cy="375552"/>
          </a:xfrm>
          <a:prstGeom prst="rect">
            <a:avLst/>
          </a:prstGeom>
          <a:noFill/>
        </p:spPr>
        <p:txBody>
          <a:bodyPr wrap="square">
            <a:spAutoFit/>
          </a:bodyPr>
          <a:lstStyle/>
          <a:p>
            <a:pPr marL="68580" marR="69850" algn="just">
              <a:lnSpc>
                <a:spcPct val="107000"/>
              </a:lnSpc>
              <a:spcBef>
                <a:spcPts val="90"/>
              </a:spcBef>
            </a:pPr>
            <a:r>
              <a:rPr lang="en-GB" sz="1800" b="1" dirty="0">
                <a:solidFill>
                  <a:schemeClr val="accent1">
                    <a:lumMod val="75000"/>
                  </a:schemeClr>
                </a:solidFill>
              </a:rPr>
              <a:t>Existing Conservation Area</a:t>
            </a:r>
            <a:endParaRPr lang="en-GB" sz="1800" b="1" i="1" dirty="0">
              <a:solidFill>
                <a:schemeClr val="accent1">
                  <a:lumMod val="75000"/>
                </a:schemeClr>
              </a:solidFill>
              <a:effectLst/>
              <a:latin typeface="Calibri" panose="020F0502020204030204" pitchFamily="34" charset="0"/>
              <a:ea typeface="Calibri" panose="020F0502020204030204" pitchFamily="34" charset="0"/>
            </a:endParaRPr>
          </a:p>
        </p:txBody>
      </p:sp>
      <p:grpSp>
        <p:nvGrpSpPr>
          <p:cNvPr id="4" name="Group 3">
            <a:extLst>
              <a:ext uri="{FF2B5EF4-FFF2-40B4-BE49-F238E27FC236}">
                <a16:creationId xmlns:a16="http://schemas.microsoft.com/office/drawing/2014/main" id="{DED11958-DF6F-4D22-901A-95BF511DE15E}"/>
              </a:ext>
            </a:extLst>
          </p:cNvPr>
          <p:cNvGrpSpPr/>
          <p:nvPr/>
        </p:nvGrpSpPr>
        <p:grpSpPr>
          <a:xfrm>
            <a:off x="864000" y="1296000"/>
            <a:ext cx="8820000" cy="1338619"/>
            <a:chOff x="715775" y="1160942"/>
            <a:chExt cx="7435703" cy="1338619"/>
          </a:xfrm>
        </p:grpSpPr>
        <p:sp>
          <p:nvSpPr>
            <p:cNvPr id="8" name="TextBox 7">
              <a:extLst>
                <a:ext uri="{FF2B5EF4-FFF2-40B4-BE49-F238E27FC236}">
                  <a16:creationId xmlns:a16="http://schemas.microsoft.com/office/drawing/2014/main" id="{6E0DDCE0-89BF-4AF8-8BB5-96F579AF8721}"/>
                </a:ext>
              </a:extLst>
            </p:cNvPr>
            <p:cNvSpPr txBox="1"/>
            <p:nvPr/>
          </p:nvSpPr>
          <p:spPr>
            <a:xfrm>
              <a:off x="715776" y="1834186"/>
              <a:ext cx="7435702" cy="665375"/>
            </a:xfrm>
            <a:prstGeom prst="rect">
              <a:avLst/>
            </a:prstGeom>
            <a:solidFill>
              <a:schemeClr val="accent6">
                <a:lumMod val="20000"/>
                <a:lumOff val="80000"/>
              </a:schemeClr>
            </a:solidFill>
          </p:spPr>
          <p:txBody>
            <a:bodyPr wrap="square">
              <a:spAutoFit/>
            </a:bodyPr>
            <a:lstStyle/>
            <a:p>
              <a:r>
                <a:rPr lang="en-US" b="1" dirty="0">
                  <a:solidFill>
                    <a:schemeClr val="accent1">
                      <a:lumMod val="75000"/>
                    </a:schemeClr>
                  </a:solidFill>
                  <a:latin typeface="Calibri" panose="020F0502020204030204" pitchFamily="34" charset="0"/>
                  <a:ea typeface="Calibri" panose="020F0502020204030204" pitchFamily="34" charset="0"/>
                </a:rPr>
                <a:t>Policy focus:  </a:t>
              </a:r>
            </a:p>
            <a:p>
              <a:pPr marL="285750" marR="69850" indent="-285750" algn="just">
                <a:lnSpc>
                  <a:spcPct val="107000"/>
                </a:lnSpc>
                <a:spcBef>
                  <a:spcPts val="90"/>
                </a:spcBef>
                <a:buFont typeface="Arial" panose="020B0604020202020204" pitchFamily="34" charset="0"/>
                <a:buChar char="•"/>
              </a:pPr>
              <a:r>
                <a:rPr lang="en-GB" sz="1800" b="1" dirty="0">
                  <a:solidFill>
                    <a:schemeClr val="accent1">
                      <a:lumMod val="75000"/>
                    </a:schemeClr>
                  </a:solidFill>
                </a:rPr>
                <a:t>Heritage</a:t>
              </a:r>
              <a:r>
                <a:rPr lang="en-GB" sz="1800" dirty="0">
                  <a:solidFill>
                    <a:schemeClr val="accent1">
                      <a:lumMod val="75000"/>
                    </a:schemeClr>
                  </a:solidFill>
                </a:rPr>
                <a:t> – protecting and conserving the fabric and setting of local assets.</a:t>
              </a:r>
            </a:p>
          </p:txBody>
        </p:sp>
        <p:sp>
          <p:nvSpPr>
            <p:cNvPr id="9" name="TextBox 8">
              <a:extLst>
                <a:ext uri="{FF2B5EF4-FFF2-40B4-BE49-F238E27FC236}">
                  <a16:creationId xmlns:a16="http://schemas.microsoft.com/office/drawing/2014/main" id="{2F7272F0-115C-40B8-AF6D-F2187BBD037A}"/>
                </a:ext>
              </a:extLst>
            </p:cNvPr>
            <p:cNvSpPr txBox="1"/>
            <p:nvPr/>
          </p:nvSpPr>
          <p:spPr>
            <a:xfrm>
              <a:off x="715775" y="1160942"/>
              <a:ext cx="7435702" cy="671915"/>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defPPr>
                <a:defRPr lang="en-US"/>
              </a:defPPr>
              <a:lvl1pPr marR="69850" algn="just">
                <a:lnSpc>
                  <a:spcPct val="107000"/>
                </a:lnSpc>
                <a:spcBef>
                  <a:spcPts val="90"/>
                </a:spcBef>
                <a:spcAft>
                  <a:spcPts val="600"/>
                </a:spcAft>
                <a:defRPr b="1" i="1">
                  <a:solidFill>
                    <a:schemeClr val="accent1">
                      <a:lumMod val="75000"/>
                    </a:schemeClr>
                  </a:solidFill>
                  <a:effectLst/>
                  <a:latin typeface="Calibri" panose="020F0502020204030204" pitchFamily="34" charset="0"/>
                  <a:ea typeface="Calibri" panose="020F0502020204030204" pitchFamily="34" charset="0"/>
                </a:defRPr>
              </a:lvl1pPr>
            </a:lstStyle>
            <a:p>
              <a:r>
                <a:rPr lang="en-US" i="0" dirty="0"/>
                <a:t>Objective 2: </a:t>
              </a:r>
              <a:r>
                <a:rPr lang="en-US" b="0" dirty="0"/>
                <a:t>To conserve and enhance heritage assets, the Conservation Area(s), listed buildings and ancient monuments.</a:t>
              </a:r>
            </a:p>
          </p:txBody>
        </p:sp>
      </p:grpSp>
      <p:sp>
        <p:nvSpPr>
          <p:cNvPr id="11" name="TextBox 10">
            <a:extLst>
              <a:ext uri="{FF2B5EF4-FFF2-40B4-BE49-F238E27FC236}">
                <a16:creationId xmlns:a16="http://schemas.microsoft.com/office/drawing/2014/main" id="{AA32D6C1-60BF-48C6-8183-B1A2106A23F5}"/>
              </a:ext>
            </a:extLst>
          </p:cNvPr>
          <p:cNvSpPr txBox="1"/>
          <p:nvPr/>
        </p:nvSpPr>
        <p:spPr>
          <a:xfrm rot="16200000">
            <a:off x="-2633394" y="2633393"/>
            <a:ext cx="5913119" cy="646331"/>
          </a:xfrm>
          <a:prstGeom prst="rect">
            <a:avLst/>
          </a:prstGeom>
          <a:solidFill>
            <a:srgbClr val="00B050"/>
          </a:solidFill>
        </p:spPr>
        <p:txBody>
          <a:bodyPr wrap="square" rtlCol="0">
            <a:spAutoFit/>
          </a:bodyPr>
          <a:lstStyle/>
          <a:p>
            <a:pPr algn="ctr"/>
            <a:r>
              <a:rPr lang="en-GB" sz="3600" b="1" dirty="0">
                <a:solidFill>
                  <a:schemeClr val="bg1"/>
                </a:solidFill>
              </a:rPr>
              <a:t>Sustainability</a:t>
            </a:r>
          </a:p>
        </p:txBody>
      </p:sp>
      <p:pic>
        <p:nvPicPr>
          <p:cNvPr id="14" name="Picture 13">
            <a:extLst>
              <a:ext uri="{FF2B5EF4-FFF2-40B4-BE49-F238E27FC236}">
                <a16:creationId xmlns:a16="http://schemas.microsoft.com/office/drawing/2014/main" id="{A385B111-D08E-468F-95F5-10BAF4A49A0B}"/>
              </a:ext>
            </a:extLst>
          </p:cNvPr>
          <p:cNvPicPr>
            <a:picLocks noChangeAspect="1"/>
          </p:cNvPicPr>
          <p:nvPr/>
        </p:nvPicPr>
        <p:blipFill>
          <a:blip r:embed="rId2"/>
          <a:stretch>
            <a:fillRect/>
          </a:stretch>
        </p:blipFill>
        <p:spPr>
          <a:xfrm>
            <a:off x="5863231" y="3123113"/>
            <a:ext cx="3164098" cy="2322777"/>
          </a:xfrm>
          <a:prstGeom prst="rect">
            <a:avLst/>
          </a:prstGeom>
        </p:spPr>
      </p:pic>
      <p:sp>
        <p:nvSpPr>
          <p:cNvPr id="16" name="TextBox 15">
            <a:extLst>
              <a:ext uri="{FF2B5EF4-FFF2-40B4-BE49-F238E27FC236}">
                <a16:creationId xmlns:a16="http://schemas.microsoft.com/office/drawing/2014/main" id="{055885FC-83E5-45AE-85AF-6C493FF5D635}"/>
              </a:ext>
            </a:extLst>
          </p:cNvPr>
          <p:cNvSpPr txBox="1"/>
          <p:nvPr/>
        </p:nvSpPr>
        <p:spPr>
          <a:xfrm>
            <a:off x="5863231" y="2694200"/>
            <a:ext cx="3164098" cy="369332"/>
          </a:xfrm>
          <a:prstGeom prst="rect">
            <a:avLst/>
          </a:prstGeom>
          <a:noFill/>
        </p:spPr>
        <p:txBody>
          <a:bodyPr wrap="square">
            <a:spAutoFit/>
          </a:bodyPr>
          <a:lstStyle/>
          <a:p>
            <a:r>
              <a:rPr lang="en-GB" sz="1800" b="1" dirty="0">
                <a:solidFill>
                  <a:schemeClr val="accent1">
                    <a:lumMod val="75000"/>
                  </a:schemeClr>
                </a:solidFill>
              </a:rPr>
              <a:t>Area</a:t>
            </a:r>
            <a:r>
              <a:rPr lang="en-GB" b="1" dirty="0">
                <a:solidFill>
                  <a:schemeClr val="accent1">
                    <a:lumMod val="75000"/>
                  </a:schemeClr>
                </a:solidFill>
              </a:rPr>
              <a:t>s of High Townscape Value</a:t>
            </a:r>
          </a:p>
        </p:txBody>
      </p:sp>
      <p:pic>
        <p:nvPicPr>
          <p:cNvPr id="17" name="Picture 16">
            <a:extLst>
              <a:ext uri="{FF2B5EF4-FFF2-40B4-BE49-F238E27FC236}">
                <a16:creationId xmlns:a16="http://schemas.microsoft.com/office/drawing/2014/main" id="{482C0947-E6F2-46AD-BC43-F21E4804A9C9}"/>
              </a:ext>
            </a:extLst>
          </p:cNvPr>
          <p:cNvPicPr>
            <a:picLocks noChangeAspect="1"/>
          </p:cNvPicPr>
          <p:nvPr/>
        </p:nvPicPr>
        <p:blipFill>
          <a:blip r:embed="rId3"/>
          <a:stretch>
            <a:fillRect/>
          </a:stretch>
        </p:blipFill>
        <p:spPr>
          <a:xfrm>
            <a:off x="1444094" y="3129426"/>
            <a:ext cx="4048095" cy="2322777"/>
          </a:xfrm>
          <a:prstGeom prst="rect">
            <a:avLst/>
          </a:prstGeom>
        </p:spPr>
      </p:pic>
    </p:spTree>
    <p:extLst>
      <p:ext uri="{BB962C8B-B14F-4D97-AF65-F5344CB8AC3E}">
        <p14:creationId xmlns:p14="http://schemas.microsoft.com/office/powerpoint/2010/main" val="1609225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0A106B-3C13-4489-A4B8-44BFAD95B515}"/>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13</a:t>
            </a:fld>
            <a:endParaRPr lang="en-GB"/>
          </a:p>
        </p:txBody>
      </p:sp>
      <p:grpSp>
        <p:nvGrpSpPr>
          <p:cNvPr id="15" name="Group 14">
            <a:extLst>
              <a:ext uri="{FF2B5EF4-FFF2-40B4-BE49-F238E27FC236}">
                <a16:creationId xmlns:a16="http://schemas.microsoft.com/office/drawing/2014/main" id="{97603CDC-A3D0-4847-B81A-642A9FD23B3A}"/>
              </a:ext>
            </a:extLst>
          </p:cNvPr>
          <p:cNvGrpSpPr/>
          <p:nvPr/>
        </p:nvGrpSpPr>
        <p:grpSpPr>
          <a:xfrm>
            <a:off x="864000" y="1296000"/>
            <a:ext cx="8820000" cy="1351645"/>
            <a:chOff x="785602" y="1443546"/>
            <a:chExt cx="8447315" cy="1351645"/>
          </a:xfrm>
        </p:grpSpPr>
        <p:sp>
          <p:nvSpPr>
            <p:cNvPr id="6" name="TextBox 5">
              <a:extLst>
                <a:ext uri="{FF2B5EF4-FFF2-40B4-BE49-F238E27FC236}">
                  <a16:creationId xmlns:a16="http://schemas.microsoft.com/office/drawing/2014/main" id="{49D74E18-F6F9-4930-9DB9-4D69620810CD}"/>
                </a:ext>
              </a:extLst>
            </p:cNvPr>
            <p:cNvSpPr txBox="1"/>
            <p:nvPr/>
          </p:nvSpPr>
          <p:spPr>
            <a:xfrm>
              <a:off x="785603" y="1443546"/>
              <a:ext cx="8447314" cy="671915"/>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defPPr>
                <a:defRPr lang="en-US"/>
              </a:defPPr>
              <a:lvl1pPr marR="69850" algn="just">
                <a:lnSpc>
                  <a:spcPct val="107000"/>
                </a:lnSpc>
                <a:spcBef>
                  <a:spcPts val="90"/>
                </a:spcBef>
                <a:spcAft>
                  <a:spcPts val="600"/>
                </a:spcAft>
                <a:defRPr b="1" i="1">
                  <a:solidFill>
                    <a:schemeClr val="accent1">
                      <a:lumMod val="75000"/>
                    </a:schemeClr>
                  </a:solidFill>
                  <a:effectLst/>
                  <a:latin typeface="Calibri" panose="020F0502020204030204" pitchFamily="34" charset="0"/>
                  <a:ea typeface="Calibri" panose="020F0502020204030204" pitchFamily="34" charset="0"/>
                </a:defRPr>
              </a:lvl1pPr>
            </a:lstStyle>
            <a:p>
              <a:r>
                <a:rPr lang="en-US" i="0" dirty="0"/>
                <a:t>Objective 3: </a:t>
              </a:r>
              <a:r>
                <a:rPr lang="en-US" b="0" dirty="0"/>
                <a:t>To ensure, as far as possible, that new developments are fully sustainable and capable of being built and used creating net zero greenhouse gas emissions.</a:t>
              </a:r>
            </a:p>
          </p:txBody>
        </p:sp>
        <p:sp>
          <p:nvSpPr>
            <p:cNvPr id="8" name="TextBox 7">
              <a:extLst>
                <a:ext uri="{FF2B5EF4-FFF2-40B4-BE49-F238E27FC236}">
                  <a16:creationId xmlns:a16="http://schemas.microsoft.com/office/drawing/2014/main" id="{E070CD5E-9C8F-409F-81A8-D0D545F8B9B6}"/>
                </a:ext>
              </a:extLst>
            </p:cNvPr>
            <p:cNvSpPr txBox="1"/>
            <p:nvPr/>
          </p:nvSpPr>
          <p:spPr>
            <a:xfrm>
              <a:off x="785602" y="2110452"/>
              <a:ext cx="8447314" cy="684739"/>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marL="68580" marR="69850" algn="just">
                <a:lnSpc>
                  <a:spcPct val="107000"/>
                </a:lnSpc>
                <a:spcBef>
                  <a:spcPts val="90"/>
                </a:spcBef>
              </a:pPr>
              <a:r>
                <a:rPr lang="en-US" b="1" dirty="0">
                  <a:solidFill>
                    <a:schemeClr val="accent1">
                      <a:lumMod val="75000"/>
                    </a:schemeClr>
                  </a:solidFill>
                  <a:latin typeface="Calibri" panose="020F0502020204030204" pitchFamily="34" charset="0"/>
                  <a:ea typeface="Calibri" panose="020F0502020204030204" pitchFamily="34" charset="0"/>
                </a:rPr>
                <a:t>Policy focus:</a:t>
              </a:r>
            </a:p>
            <a:p>
              <a:pPr marL="354330" marR="69850" indent="-285750" algn="just">
                <a:lnSpc>
                  <a:spcPct val="107000"/>
                </a:lnSpc>
                <a:spcBef>
                  <a:spcPts val="90"/>
                </a:spcBef>
                <a:buFont typeface="Arial" panose="020B0604020202020204" pitchFamily="34" charset="0"/>
                <a:buChar char="•"/>
              </a:pPr>
              <a:r>
                <a:rPr kumimoji="0" lang="en-GB" sz="1800" b="1"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Climate Change </a:t>
              </a:r>
              <a:r>
                <a:rPr kumimoji="0" lang="en-GB" sz="1800" i="1"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 net zero greenhouse gases in construction and use.</a:t>
              </a:r>
            </a:p>
          </p:txBody>
        </p:sp>
      </p:grpSp>
      <p:pic>
        <p:nvPicPr>
          <p:cNvPr id="21" name="Picture 20">
            <a:extLst>
              <a:ext uri="{FF2B5EF4-FFF2-40B4-BE49-F238E27FC236}">
                <a16:creationId xmlns:a16="http://schemas.microsoft.com/office/drawing/2014/main" id="{03EF345C-B608-45B8-B523-7DDBA9F48FAC}"/>
              </a:ext>
            </a:extLst>
          </p:cNvPr>
          <p:cNvPicPr>
            <a:picLocks noChangeAspect="1"/>
          </p:cNvPicPr>
          <p:nvPr/>
        </p:nvPicPr>
        <p:blipFill rotWithShape="1">
          <a:blip r:embed="rId2"/>
          <a:srcRect l="33934" t="12998" r="34945" b="9547"/>
          <a:stretch/>
        </p:blipFill>
        <p:spPr>
          <a:xfrm>
            <a:off x="1020745" y="3051525"/>
            <a:ext cx="1613857" cy="2175691"/>
          </a:xfrm>
          <a:prstGeom prst="rect">
            <a:avLst/>
          </a:prstGeom>
        </p:spPr>
      </p:pic>
      <p:sp>
        <p:nvSpPr>
          <p:cNvPr id="23" name="TextBox 22">
            <a:extLst>
              <a:ext uri="{FF2B5EF4-FFF2-40B4-BE49-F238E27FC236}">
                <a16:creationId xmlns:a16="http://schemas.microsoft.com/office/drawing/2014/main" id="{29EFB8E7-8E37-4047-901B-5EC23EFABE9D}"/>
              </a:ext>
            </a:extLst>
          </p:cNvPr>
          <p:cNvSpPr txBox="1"/>
          <p:nvPr/>
        </p:nvSpPr>
        <p:spPr>
          <a:xfrm>
            <a:off x="2759437" y="2833808"/>
            <a:ext cx="6577985" cy="2554545"/>
          </a:xfrm>
          <a:prstGeom prst="rect">
            <a:avLst/>
          </a:prstGeom>
          <a:noFill/>
        </p:spPr>
        <p:txBody>
          <a:bodyPr wrap="square">
            <a:spAutoFit/>
          </a:bodyPr>
          <a:lstStyle/>
          <a:p>
            <a:pPr marL="285750" indent="-285750">
              <a:buFont typeface="Arial" panose="020B0604020202020204" pitchFamily="34" charset="0"/>
              <a:buChar char="•"/>
            </a:pPr>
            <a:r>
              <a:rPr lang="en-GB" sz="2000" dirty="0">
                <a:solidFill>
                  <a:schemeClr val="accent1">
                    <a:lumMod val="75000"/>
                  </a:schemeClr>
                </a:solidFill>
              </a:rPr>
              <a:t>End our dependency on oil.</a:t>
            </a:r>
          </a:p>
          <a:p>
            <a:pPr marL="285750" indent="-285750">
              <a:buFont typeface="Arial" panose="020B0604020202020204" pitchFamily="34" charset="0"/>
              <a:buChar char="•"/>
            </a:pPr>
            <a:r>
              <a:rPr lang="en-GB" sz="2000" dirty="0">
                <a:solidFill>
                  <a:schemeClr val="accent1">
                    <a:lumMod val="75000"/>
                  </a:schemeClr>
                </a:solidFill>
              </a:rPr>
              <a:t>Largely eliminate the use of natural gas to heat our homes.</a:t>
            </a:r>
          </a:p>
          <a:p>
            <a:pPr marL="285750" indent="-285750">
              <a:buFont typeface="Arial" panose="020B0604020202020204" pitchFamily="34" charset="0"/>
              <a:buChar char="•"/>
            </a:pPr>
            <a:r>
              <a:rPr lang="en-GB" sz="2000" dirty="0">
                <a:solidFill>
                  <a:schemeClr val="accent1">
                    <a:lumMod val="75000"/>
                  </a:schemeClr>
                </a:solidFill>
              </a:rPr>
              <a:t>Homes that are efficient and adapted to the future climate. </a:t>
            </a:r>
          </a:p>
          <a:p>
            <a:pPr marL="285750" indent="-285750">
              <a:buFont typeface="Arial" panose="020B0604020202020204" pitchFamily="34" charset="0"/>
              <a:buChar char="•"/>
            </a:pPr>
            <a:r>
              <a:rPr lang="en-GB" sz="2000" dirty="0">
                <a:solidFill>
                  <a:schemeClr val="accent1">
                    <a:lumMod val="75000"/>
                  </a:schemeClr>
                </a:solidFill>
              </a:rPr>
              <a:t>Clean electricity will become the predominant form of energy. </a:t>
            </a:r>
          </a:p>
          <a:p>
            <a:pPr marL="285750" indent="-285750">
              <a:buFont typeface="Arial" panose="020B0604020202020204" pitchFamily="34" charset="0"/>
              <a:buChar char="•"/>
            </a:pPr>
            <a:r>
              <a:rPr lang="en-GB" sz="2000" dirty="0">
                <a:solidFill>
                  <a:schemeClr val="accent1">
                    <a:lumMod val="75000"/>
                  </a:schemeClr>
                </a:solidFill>
              </a:rPr>
              <a:t>Is it appropriate to end gas grid connections to new homes being built from 2025? </a:t>
            </a:r>
          </a:p>
        </p:txBody>
      </p:sp>
      <p:sp>
        <p:nvSpPr>
          <p:cNvPr id="9" name="TextBox 8">
            <a:extLst>
              <a:ext uri="{FF2B5EF4-FFF2-40B4-BE49-F238E27FC236}">
                <a16:creationId xmlns:a16="http://schemas.microsoft.com/office/drawing/2014/main" id="{E2A4EFB3-C31E-47F3-BC61-E40AFCDC2E26}"/>
              </a:ext>
            </a:extLst>
          </p:cNvPr>
          <p:cNvSpPr txBox="1"/>
          <p:nvPr/>
        </p:nvSpPr>
        <p:spPr>
          <a:xfrm rot="16200000">
            <a:off x="-2633394" y="2633393"/>
            <a:ext cx="5913119" cy="646331"/>
          </a:xfrm>
          <a:prstGeom prst="rect">
            <a:avLst/>
          </a:prstGeom>
          <a:solidFill>
            <a:srgbClr val="00B050"/>
          </a:solidFill>
        </p:spPr>
        <p:txBody>
          <a:bodyPr wrap="square" rtlCol="0">
            <a:spAutoFit/>
          </a:bodyPr>
          <a:lstStyle/>
          <a:p>
            <a:pPr algn="ctr"/>
            <a:r>
              <a:rPr lang="en-GB" sz="3600" b="1" dirty="0">
                <a:solidFill>
                  <a:schemeClr val="bg1"/>
                </a:solidFill>
              </a:rPr>
              <a:t>Sustainability</a:t>
            </a:r>
          </a:p>
        </p:txBody>
      </p:sp>
    </p:spTree>
    <p:extLst>
      <p:ext uri="{BB962C8B-B14F-4D97-AF65-F5344CB8AC3E}">
        <p14:creationId xmlns:p14="http://schemas.microsoft.com/office/powerpoint/2010/main" val="3346796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0A106B-3C13-4489-A4B8-44BFAD95B515}"/>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14</a:t>
            </a:fld>
            <a:endParaRPr lang="en-GB"/>
          </a:p>
        </p:txBody>
      </p:sp>
      <p:grpSp>
        <p:nvGrpSpPr>
          <p:cNvPr id="5" name="Group 4">
            <a:extLst>
              <a:ext uri="{FF2B5EF4-FFF2-40B4-BE49-F238E27FC236}">
                <a16:creationId xmlns:a16="http://schemas.microsoft.com/office/drawing/2014/main" id="{047FA0DD-8C0D-4D58-A928-6C9F2D250899}"/>
              </a:ext>
            </a:extLst>
          </p:cNvPr>
          <p:cNvGrpSpPr/>
          <p:nvPr/>
        </p:nvGrpSpPr>
        <p:grpSpPr>
          <a:xfrm>
            <a:off x="864000" y="1296000"/>
            <a:ext cx="8820000" cy="1653017"/>
            <a:chOff x="815741" y="1279679"/>
            <a:chExt cx="8447313" cy="1653017"/>
          </a:xfrm>
        </p:grpSpPr>
        <p:sp>
          <p:nvSpPr>
            <p:cNvPr id="10" name="TextBox 9">
              <a:extLst>
                <a:ext uri="{FF2B5EF4-FFF2-40B4-BE49-F238E27FC236}">
                  <a16:creationId xmlns:a16="http://schemas.microsoft.com/office/drawing/2014/main" id="{2D8CC38B-3D25-45BB-92CE-7509C6CD2639}"/>
                </a:ext>
              </a:extLst>
            </p:cNvPr>
            <p:cNvSpPr txBox="1"/>
            <p:nvPr/>
          </p:nvSpPr>
          <p:spPr>
            <a:xfrm>
              <a:off x="815741" y="1279679"/>
              <a:ext cx="8447313" cy="671915"/>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defPPr>
                <a:defRPr lang="en-US"/>
              </a:defPPr>
              <a:lvl1pPr marR="69850" algn="just">
                <a:lnSpc>
                  <a:spcPct val="107000"/>
                </a:lnSpc>
                <a:spcBef>
                  <a:spcPts val="90"/>
                </a:spcBef>
                <a:spcAft>
                  <a:spcPts val="600"/>
                </a:spcAft>
                <a:defRPr b="1" i="1">
                  <a:solidFill>
                    <a:schemeClr val="accent1">
                      <a:lumMod val="75000"/>
                    </a:schemeClr>
                  </a:solidFill>
                  <a:effectLst/>
                  <a:latin typeface="Calibri" panose="020F0502020204030204" pitchFamily="34" charset="0"/>
                  <a:ea typeface="Calibri" panose="020F0502020204030204" pitchFamily="34" charset="0"/>
                </a:defRPr>
              </a:lvl1pPr>
            </a:lstStyle>
            <a:p>
              <a:r>
                <a:rPr lang="en-US" i="0" dirty="0"/>
                <a:t>Objective 4: </a:t>
              </a:r>
              <a:r>
                <a:rPr lang="en-US" b="0" dirty="0"/>
                <a:t>To ensure that utility services, including power, water, sewerage and digital infrastructure can meet the current and future needs of the community.</a:t>
              </a:r>
            </a:p>
          </p:txBody>
        </p:sp>
        <p:sp>
          <p:nvSpPr>
            <p:cNvPr id="12" name="TextBox 11">
              <a:extLst>
                <a:ext uri="{FF2B5EF4-FFF2-40B4-BE49-F238E27FC236}">
                  <a16:creationId xmlns:a16="http://schemas.microsoft.com/office/drawing/2014/main" id="{5D98BF02-2046-4044-B6BC-5FD71804CAB9}"/>
                </a:ext>
              </a:extLst>
            </p:cNvPr>
            <p:cNvSpPr txBox="1"/>
            <p:nvPr/>
          </p:nvSpPr>
          <p:spPr>
            <a:xfrm>
              <a:off x="815742" y="1951594"/>
              <a:ext cx="8447312" cy="981102"/>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marL="68580" marR="69850" algn="just">
                <a:lnSpc>
                  <a:spcPct val="107000"/>
                </a:lnSpc>
                <a:spcBef>
                  <a:spcPts val="90"/>
                </a:spcBef>
              </a:pPr>
              <a:r>
                <a:rPr lang="en-US" b="1" dirty="0">
                  <a:solidFill>
                    <a:schemeClr val="accent1">
                      <a:lumMod val="75000"/>
                    </a:schemeClr>
                  </a:solidFill>
                  <a:latin typeface="Calibri" panose="020F0502020204030204" pitchFamily="34" charset="0"/>
                  <a:ea typeface="Calibri" panose="020F0502020204030204" pitchFamily="34" charset="0"/>
                </a:rPr>
                <a:t>Policy focus: </a:t>
              </a:r>
            </a:p>
            <a:p>
              <a:pPr marL="354330" marR="69850" indent="-285750" algn="just">
                <a:lnSpc>
                  <a:spcPct val="107000"/>
                </a:lnSpc>
                <a:spcBef>
                  <a:spcPts val="90"/>
                </a:spcBef>
                <a:buFont typeface="Arial" panose="020B0604020202020204" pitchFamily="34" charset="0"/>
                <a:buChar char="•"/>
              </a:pPr>
              <a:r>
                <a:rPr lang="en-GB" b="1" dirty="0">
                  <a:solidFill>
                    <a:schemeClr val="accent1">
                      <a:lumMod val="75000"/>
                    </a:schemeClr>
                  </a:solidFill>
                  <a:latin typeface="Calibri" panose="020F0502020204030204" pitchFamily="34" charset="0"/>
                  <a:ea typeface="Calibri" panose="020F0502020204030204" pitchFamily="34" charset="0"/>
                </a:rPr>
                <a:t>Quality &amp; Continuity </a:t>
              </a:r>
              <a:r>
                <a:rPr kumimoji="0" lang="en-GB" sz="1800" i="1"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a:t>
              </a:r>
              <a:r>
                <a:rPr lang="en-GB" dirty="0">
                  <a:solidFill>
                    <a:schemeClr val="accent1">
                      <a:lumMod val="75000"/>
                    </a:schemeClr>
                  </a:solidFill>
                  <a:latin typeface="Calibri" panose="020F0502020204030204"/>
                </a:rPr>
                <a:t> </a:t>
              </a:r>
              <a:r>
                <a:rPr kumimoji="0" lang="en-GB" sz="1800" b="0" i="1"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providers to submit statements assuring quality, continuity and supply of services</a:t>
              </a:r>
            </a:p>
          </p:txBody>
        </p:sp>
      </p:grpSp>
      <p:sp>
        <p:nvSpPr>
          <p:cNvPr id="13" name="TextBox 12">
            <a:extLst>
              <a:ext uri="{FF2B5EF4-FFF2-40B4-BE49-F238E27FC236}">
                <a16:creationId xmlns:a16="http://schemas.microsoft.com/office/drawing/2014/main" id="{33580AB8-BF05-495F-901A-F70E0DD7642B}"/>
              </a:ext>
            </a:extLst>
          </p:cNvPr>
          <p:cNvSpPr txBox="1"/>
          <p:nvPr/>
        </p:nvSpPr>
        <p:spPr>
          <a:xfrm>
            <a:off x="5124998" y="3601581"/>
            <a:ext cx="4291838" cy="1631216"/>
          </a:xfrm>
          <a:prstGeom prst="rect">
            <a:avLst/>
          </a:prstGeom>
          <a:noFill/>
        </p:spPr>
        <p:txBody>
          <a:bodyPr wrap="square">
            <a:spAutoFit/>
          </a:bodyPr>
          <a:lstStyle/>
          <a:p>
            <a:pPr marL="285750" indent="-285750">
              <a:buFont typeface="Arial" panose="020B0604020202020204" pitchFamily="34" charset="0"/>
              <a:buChar char="•"/>
            </a:pPr>
            <a:r>
              <a:rPr lang="en-GB" sz="2000" dirty="0">
                <a:solidFill>
                  <a:schemeClr val="accent1">
                    <a:lumMod val="75000"/>
                  </a:schemeClr>
                </a:solidFill>
              </a:rPr>
              <a:t>Natural gas phased out.</a:t>
            </a:r>
          </a:p>
          <a:p>
            <a:pPr marL="285750" indent="-285750">
              <a:buFont typeface="Arial" panose="020B0604020202020204" pitchFamily="34" charset="0"/>
              <a:buChar char="•"/>
            </a:pPr>
            <a:r>
              <a:rPr lang="en-GB" sz="2000" dirty="0">
                <a:solidFill>
                  <a:schemeClr val="accent1">
                    <a:lumMod val="75000"/>
                  </a:schemeClr>
                </a:solidFill>
              </a:rPr>
              <a:t>Increasing electric vehicle use.</a:t>
            </a:r>
          </a:p>
          <a:p>
            <a:pPr marL="285750" indent="-285750">
              <a:buFont typeface="Arial" panose="020B0604020202020204" pitchFamily="34" charset="0"/>
              <a:buChar char="•"/>
            </a:pPr>
            <a:r>
              <a:rPr lang="en-GB" sz="2000" dirty="0">
                <a:solidFill>
                  <a:schemeClr val="accent1">
                    <a:lumMod val="75000"/>
                  </a:schemeClr>
                </a:solidFill>
              </a:rPr>
              <a:t>Potential doubling of electricity demand.</a:t>
            </a:r>
          </a:p>
          <a:p>
            <a:pPr marL="285750" indent="-285750">
              <a:buFont typeface="Arial" panose="020B0604020202020204" pitchFamily="34" charset="0"/>
              <a:buChar char="•"/>
            </a:pPr>
            <a:r>
              <a:rPr lang="en-GB" sz="2000" dirty="0">
                <a:solidFill>
                  <a:schemeClr val="accent1">
                    <a:lumMod val="75000"/>
                  </a:schemeClr>
                </a:solidFill>
              </a:rPr>
              <a:t>Fast broadband needs.</a:t>
            </a:r>
          </a:p>
        </p:txBody>
      </p:sp>
      <p:grpSp>
        <p:nvGrpSpPr>
          <p:cNvPr id="3" name="Group 2">
            <a:extLst>
              <a:ext uri="{FF2B5EF4-FFF2-40B4-BE49-F238E27FC236}">
                <a16:creationId xmlns:a16="http://schemas.microsoft.com/office/drawing/2014/main" id="{DB518CF2-A440-45DB-9FBE-9BB33D528A3A}"/>
              </a:ext>
            </a:extLst>
          </p:cNvPr>
          <p:cNvGrpSpPr/>
          <p:nvPr/>
        </p:nvGrpSpPr>
        <p:grpSpPr>
          <a:xfrm>
            <a:off x="754779" y="3296469"/>
            <a:ext cx="4026225" cy="2265880"/>
            <a:chOff x="754779" y="3296469"/>
            <a:chExt cx="4026225" cy="2265880"/>
          </a:xfrm>
        </p:grpSpPr>
        <p:pic>
          <p:nvPicPr>
            <p:cNvPr id="4" name="Picture 3">
              <a:extLst>
                <a:ext uri="{FF2B5EF4-FFF2-40B4-BE49-F238E27FC236}">
                  <a16:creationId xmlns:a16="http://schemas.microsoft.com/office/drawing/2014/main" id="{FDE3999E-23D4-4F73-8A1A-5B6DC45183ED}"/>
                </a:ext>
              </a:extLst>
            </p:cNvPr>
            <p:cNvPicPr>
              <a:picLocks noChangeAspect="1"/>
            </p:cNvPicPr>
            <p:nvPr/>
          </p:nvPicPr>
          <p:blipFill>
            <a:blip r:embed="rId2"/>
            <a:stretch>
              <a:fillRect/>
            </a:stretch>
          </p:blipFill>
          <p:spPr>
            <a:xfrm>
              <a:off x="754779" y="3296469"/>
              <a:ext cx="4017518" cy="2265880"/>
            </a:xfrm>
            <a:prstGeom prst="rect">
              <a:avLst/>
            </a:prstGeom>
          </p:spPr>
        </p:pic>
        <p:sp>
          <p:nvSpPr>
            <p:cNvPr id="7" name="TextBox 6">
              <a:extLst>
                <a:ext uri="{FF2B5EF4-FFF2-40B4-BE49-F238E27FC236}">
                  <a16:creationId xmlns:a16="http://schemas.microsoft.com/office/drawing/2014/main" id="{CDD0EE14-3E74-4E23-8599-BFB3574CD6EE}"/>
                </a:ext>
              </a:extLst>
            </p:cNvPr>
            <p:cNvSpPr txBox="1"/>
            <p:nvPr/>
          </p:nvSpPr>
          <p:spPr>
            <a:xfrm>
              <a:off x="763487" y="3324582"/>
              <a:ext cx="4017517" cy="276999"/>
            </a:xfrm>
            <a:prstGeom prst="rect">
              <a:avLst/>
            </a:prstGeom>
            <a:solidFill>
              <a:schemeClr val="bg1"/>
            </a:solidFill>
          </p:spPr>
          <p:txBody>
            <a:bodyPr wrap="square" rtlCol="0">
              <a:spAutoFit/>
            </a:bodyPr>
            <a:lstStyle/>
            <a:p>
              <a:pPr algn="ctr"/>
              <a:r>
                <a:rPr lang="en-GB" sz="1200" b="1" dirty="0">
                  <a:solidFill>
                    <a:schemeClr val="accent1">
                      <a:lumMod val="75000"/>
                    </a:schemeClr>
                  </a:solidFill>
                </a:rPr>
                <a:t>Thanet Ground Water Level – July 2021</a:t>
              </a:r>
            </a:p>
          </p:txBody>
        </p:sp>
      </p:grpSp>
      <p:sp>
        <p:nvSpPr>
          <p:cNvPr id="9" name="TextBox 8">
            <a:extLst>
              <a:ext uri="{FF2B5EF4-FFF2-40B4-BE49-F238E27FC236}">
                <a16:creationId xmlns:a16="http://schemas.microsoft.com/office/drawing/2014/main" id="{E95F9AB3-6142-4865-8459-93640BC169AD}"/>
              </a:ext>
            </a:extLst>
          </p:cNvPr>
          <p:cNvSpPr txBox="1"/>
          <p:nvPr/>
        </p:nvSpPr>
        <p:spPr>
          <a:xfrm rot="16200000">
            <a:off x="-2633394" y="2633393"/>
            <a:ext cx="5913119" cy="646331"/>
          </a:xfrm>
          <a:prstGeom prst="rect">
            <a:avLst/>
          </a:prstGeom>
          <a:solidFill>
            <a:srgbClr val="00B050"/>
          </a:solidFill>
        </p:spPr>
        <p:txBody>
          <a:bodyPr wrap="square" rtlCol="0">
            <a:spAutoFit/>
          </a:bodyPr>
          <a:lstStyle/>
          <a:p>
            <a:pPr algn="ctr"/>
            <a:r>
              <a:rPr lang="en-GB" sz="3600" b="1" dirty="0">
                <a:solidFill>
                  <a:schemeClr val="bg1"/>
                </a:solidFill>
              </a:rPr>
              <a:t>Sustainability</a:t>
            </a:r>
          </a:p>
        </p:txBody>
      </p:sp>
    </p:spTree>
    <p:extLst>
      <p:ext uri="{BB962C8B-B14F-4D97-AF65-F5344CB8AC3E}">
        <p14:creationId xmlns:p14="http://schemas.microsoft.com/office/powerpoint/2010/main" val="2002131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0A106B-3C13-4489-A4B8-44BFAD95B515}"/>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15</a:t>
            </a:fld>
            <a:endParaRPr lang="en-GB"/>
          </a:p>
        </p:txBody>
      </p:sp>
      <p:grpSp>
        <p:nvGrpSpPr>
          <p:cNvPr id="19" name="Group 18">
            <a:extLst>
              <a:ext uri="{FF2B5EF4-FFF2-40B4-BE49-F238E27FC236}">
                <a16:creationId xmlns:a16="http://schemas.microsoft.com/office/drawing/2014/main" id="{E071DD7B-A45E-4266-A285-8B190C914EEF}"/>
              </a:ext>
            </a:extLst>
          </p:cNvPr>
          <p:cNvGrpSpPr/>
          <p:nvPr/>
        </p:nvGrpSpPr>
        <p:grpSpPr>
          <a:xfrm>
            <a:off x="864000" y="1296000"/>
            <a:ext cx="8820000" cy="1653017"/>
            <a:chOff x="783540" y="3988560"/>
            <a:chExt cx="8449377" cy="1653017"/>
          </a:xfrm>
        </p:grpSpPr>
        <p:sp>
          <p:nvSpPr>
            <p:cNvPr id="5" name="TextBox 4">
              <a:extLst>
                <a:ext uri="{FF2B5EF4-FFF2-40B4-BE49-F238E27FC236}">
                  <a16:creationId xmlns:a16="http://schemas.microsoft.com/office/drawing/2014/main" id="{BE6062D3-FF43-41F1-B4AD-29396AB587E6}"/>
                </a:ext>
              </a:extLst>
            </p:cNvPr>
            <p:cNvSpPr txBox="1"/>
            <p:nvPr/>
          </p:nvSpPr>
          <p:spPr>
            <a:xfrm>
              <a:off x="783540" y="3988560"/>
              <a:ext cx="8447314" cy="968278"/>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defPPr>
                <a:defRPr lang="en-US"/>
              </a:defPPr>
              <a:lvl1pPr marR="69850" algn="just">
                <a:lnSpc>
                  <a:spcPct val="107000"/>
                </a:lnSpc>
                <a:spcBef>
                  <a:spcPts val="90"/>
                </a:spcBef>
                <a:spcAft>
                  <a:spcPts val="600"/>
                </a:spcAft>
                <a:defRPr b="1" i="1">
                  <a:solidFill>
                    <a:schemeClr val="accent1">
                      <a:lumMod val="75000"/>
                    </a:schemeClr>
                  </a:solidFill>
                  <a:effectLst/>
                  <a:latin typeface="Calibri" panose="020F0502020204030204" pitchFamily="34" charset="0"/>
                  <a:ea typeface="Calibri" panose="020F0502020204030204" pitchFamily="34" charset="0"/>
                </a:defRPr>
              </a:lvl1pPr>
            </a:lstStyle>
            <a:p>
              <a:r>
                <a:rPr lang="en-US" i="0" dirty="0"/>
                <a:t>Objective 5: </a:t>
              </a:r>
              <a:r>
                <a:rPr lang="en-US" b="0" dirty="0"/>
                <a:t>To secure a fair share of developer contributions to enable timely enhancement and delivery of new community facilities to support population growth caused by development.</a:t>
              </a:r>
            </a:p>
          </p:txBody>
        </p:sp>
        <p:sp>
          <p:nvSpPr>
            <p:cNvPr id="14" name="TextBox 13">
              <a:extLst>
                <a:ext uri="{FF2B5EF4-FFF2-40B4-BE49-F238E27FC236}">
                  <a16:creationId xmlns:a16="http://schemas.microsoft.com/office/drawing/2014/main" id="{F42276A2-45C8-409D-9E84-2EA5443B7306}"/>
                </a:ext>
              </a:extLst>
            </p:cNvPr>
            <p:cNvSpPr txBox="1"/>
            <p:nvPr/>
          </p:nvSpPr>
          <p:spPr>
            <a:xfrm>
              <a:off x="785604" y="4956838"/>
              <a:ext cx="8447313" cy="684739"/>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marL="68580" marR="69850" algn="just">
                <a:lnSpc>
                  <a:spcPct val="107000"/>
                </a:lnSpc>
                <a:spcBef>
                  <a:spcPts val="90"/>
                </a:spcBef>
              </a:pPr>
              <a:r>
                <a:rPr lang="en-US" b="1" dirty="0">
                  <a:solidFill>
                    <a:schemeClr val="accent1">
                      <a:lumMod val="75000"/>
                    </a:schemeClr>
                  </a:solidFill>
                  <a:latin typeface="Calibri" panose="020F0502020204030204" pitchFamily="34" charset="0"/>
                  <a:ea typeface="Calibri" panose="020F0502020204030204" pitchFamily="34" charset="0"/>
                </a:rPr>
                <a:t>Policy focus:</a:t>
              </a:r>
            </a:p>
            <a:p>
              <a:pPr marL="354330" marR="69850" indent="-285750" algn="just">
                <a:lnSpc>
                  <a:spcPct val="107000"/>
                </a:lnSpc>
                <a:spcBef>
                  <a:spcPts val="90"/>
                </a:spcBef>
                <a:buFont typeface="Arial" panose="020B0604020202020204" pitchFamily="34" charset="0"/>
                <a:buChar char="•"/>
              </a:pPr>
              <a:r>
                <a:rPr kumimoji="0" lang="en-GB" sz="1800" b="1"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Developer Contributions </a:t>
              </a:r>
              <a:r>
                <a:rPr kumimoji="0" lang="en-GB" sz="1800" b="0" i="1"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 a fair share of funding for community schemes.</a:t>
              </a:r>
            </a:p>
          </p:txBody>
        </p:sp>
      </p:grpSp>
      <p:graphicFrame>
        <p:nvGraphicFramePr>
          <p:cNvPr id="13" name="Diagram 12">
            <a:extLst>
              <a:ext uri="{FF2B5EF4-FFF2-40B4-BE49-F238E27FC236}">
                <a16:creationId xmlns:a16="http://schemas.microsoft.com/office/drawing/2014/main" id="{48CCFE8D-123C-4C82-AC95-CFF12E07F650}"/>
              </a:ext>
            </a:extLst>
          </p:cNvPr>
          <p:cNvGraphicFramePr/>
          <p:nvPr>
            <p:extLst>
              <p:ext uri="{D42A27DB-BD31-4B8C-83A1-F6EECF244321}">
                <p14:modId xmlns:p14="http://schemas.microsoft.com/office/powerpoint/2010/main" val="3403021046"/>
              </p:ext>
            </p:extLst>
          </p:nvPr>
        </p:nvGraphicFramePr>
        <p:xfrm>
          <a:off x="2095774" y="3642124"/>
          <a:ext cx="6354297" cy="1566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Box 20">
            <a:extLst>
              <a:ext uri="{FF2B5EF4-FFF2-40B4-BE49-F238E27FC236}">
                <a16:creationId xmlns:a16="http://schemas.microsoft.com/office/drawing/2014/main" id="{6F5B0EE7-118B-4A5A-958C-845B0918DA45}"/>
              </a:ext>
            </a:extLst>
          </p:cNvPr>
          <p:cNvSpPr txBox="1"/>
          <p:nvPr/>
        </p:nvSpPr>
        <p:spPr>
          <a:xfrm>
            <a:off x="1344079" y="3123580"/>
            <a:ext cx="2192785" cy="369332"/>
          </a:xfrm>
          <a:prstGeom prst="rect">
            <a:avLst/>
          </a:prstGeom>
          <a:noFill/>
        </p:spPr>
        <p:txBody>
          <a:bodyPr wrap="square" rtlCol="0">
            <a:spAutoFit/>
          </a:bodyPr>
          <a:lstStyle/>
          <a:p>
            <a:r>
              <a:rPr lang="en-US" dirty="0">
                <a:solidFill>
                  <a:schemeClr val="accent1">
                    <a:lumMod val="75000"/>
                  </a:schemeClr>
                </a:solidFill>
              </a:rPr>
              <a:t>Examples could be:</a:t>
            </a:r>
            <a:endParaRPr lang="en-GB" dirty="0">
              <a:solidFill>
                <a:schemeClr val="accent1">
                  <a:lumMod val="75000"/>
                </a:schemeClr>
              </a:solidFill>
            </a:endParaRPr>
          </a:p>
        </p:txBody>
      </p:sp>
      <p:sp>
        <p:nvSpPr>
          <p:cNvPr id="8" name="TextBox 7">
            <a:extLst>
              <a:ext uri="{FF2B5EF4-FFF2-40B4-BE49-F238E27FC236}">
                <a16:creationId xmlns:a16="http://schemas.microsoft.com/office/drawing/2014/main" id="{32C808FA-9DB4-45B8-A50F-C319066A2BFA}"/>
              </a:ext>
            </a:extLst>
          </p:cNvPr>
          <p:cNvSpPr txBox="1"/>
          <p:nvPr/>
        </p:nvSpPr>
        <p:spPr>
          <a:xfrm rot="16200000">
            <a:off x="-2633394" y="2633393"/>
            <a:ext cx="5913119" cy="646331"/>
          </a:xfrm>
          <a:prstGeom prst="rect">
            <a:avLst/>
          </a:prstGeom>
          <a:solidFill>
            <a:srgbClr val="00B050"/>
          </a:solidFill>
        </p:spPr>
        <p:txBody>
          <a:bodyPr wrap="square" rtlCol="0">
            <a:spAutoFit/>
          </a:bodyPr>
          <a:lstStyle/>
          <a:p>
            <a:pPr algn="ctr"/>
            <a:r>
              <a:rPr lang="en-GB" sz="3600" b="1" dirty="0">
                <a:solidFill>
                  <a:schemeClr val="bg1"/>
                </a:solidFill>
              </a:rPr>
              <a:t>Sustainability</a:t>
            </a:r>
          </a:p>
        </p:txBody>
      </p:sp>
    </p:spTree>
    <p:extLst>
      <p:ext uri="{BB962C8B-B14F-4D97-AF65-F5344CB8AC3E}">
        <p14:creationId xmlns:p14="http://schemas.microsoft.com/office/powerpoint/2010/main" val="4026042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708C46-797D-429C-B254-BE10CA5EBABE}"/>
              </a:ext>
            </a:extLst>
          </p:cNvPr>
          <p:cNvSpPr txBox="1"/>
          <p:nvPr/>
        </p:nvSpPr>
        <p:spPr>
          <a:xfrm>
            <a:off x="1580225" y="1882067"/>
            <a:ext cx="6445190" cy="584775"/>
          </a:xfrm>
          <a:prstGeom prst="rect">
            <a:avLst/>
          </a:prstGeom>
          <a:noFill/>
        </p:spPr>
        <p:txBody>
          <a:bodyPr wrap="square" rtlCol="0">
            <a:spAutoFit/>
          </a:bodyPr>
          <a:lstStyle/>
          <a:p>
            <a:pPr algn="ctr"/>
            <a:r>
              <a:rPr lang="en-US" sz="3200" b="1" dirty="0">
                <a:solidFill>
                  <a:schemeClr val="accent1"/>
                </a:solidFill>
              </a:rPr>
              <a:t>A pause for Questions</a:t>
            </a:r>
            <a:endParaRPr lang="en-GB" sz="3200" b="1" dirty="0">
              <a:solidFill>
                <a:schemeClr val="accent1"/>
              </a:solidFill>
            </a:endParaRPr>
          </a:p>
        </p:txBody>
      </p:sp>
      <p:pic>
        <p:nvPicPr>
          <p:cNvPr id="3" name="Picture 2" descr="Yellow and blue symbols">
            <a:extLst>
              <a:ext uri="{FF2B5EF4-FFF2-40B4-BE49-F238E27FC236}">
                <a16:creationId xmlns:a16="http://schemas.microsoft.com/office/drawing/2014/main" id="{244B281B-8846-47C8-8E7A-908090C9A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0170" y="2894120"/>
            <a:ext cx="3004515" cy="2299317"/>
          </a:xfrm>
          <a:prstGeom prst="rect">
            <a:avLst/>
          </a:prstGeom>
        </p:spPr>
      </p:pic>
    </p:spTree>
    <p:extLst>
      <p:ext uri="{BB962C8B-B14F-4D97-AF65-F5344CB8AC3E}">
        <p14:creationId xmlns:p14="http://schemas.microsoft.com/office/powerpoint/2010/main" val="3155088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D85175-6B04-4DB9-B495-5ACB79839BE7}"/>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17</a:t>
            </a:fld>
            <a:endParaRPr lang="en-GB"/>
          </a:p>
        </p:txBody>
      </p:sp>
      <p:grpSp>
        <p:nvGrpSpPr>
          <p:cNvPr id="3" name="Group 2">
            <a:extLst>
              <a:ext uri="{FF2B5EF4-FFF2-40B4-BE49-F238E27FC236}">
                <a16:creationId xmlns:a16="http://schemas.microsoft.com/office/drawing/2014/main" id="{8F554494-9261-4DE4-9863-E9D22E8424BE}"/>
              </a:ext>
            </a:extLst>
          </p:cNvPr>
          <p:cNvGrpSpPr/>
          <p:nvPr/>
        </p:nvGrpSpPr>
        <p:grpSpPr>
          <a:xfrm>
            <a:off x="864000" y="1296000"/>
            <a:ext cx="8820000" cy="3443818"/>
            <a:chOff x="898470" y="1583841"/>
            <a:chExt cx="8280364" cy="3443818"/>
          </a:xfrm>
        </p:grpSpPr>
        <p:sp>
          <p:nvSpPr>
            <p:cNvPr id="5" name="TextBox 4">
              <a:extLst>
                <a:ext uri="{FF2B5EF4-FFF2-40B4-BE49-F238E27FC236}">
                  <a16:creationId xmlns:a16="http://schemas.microsoft.com/office/drawing/2014/main" id="{82F212C3-8412-4F96-B1B7-E15246F67A16}"/>
                </a:ext>
              </a:extLst>
            </p:cNvPr>
            <p:cNvSpPr txBox="1"/>
            <p:nvPr/>
          </p:nvSpPr>
          <p:spPr>
            <a:xfrm>
              <a:off x="898470" y="1968360"/>
              <a:ext cx="8280364" cy="3059299"/>
            </a:xfrm>
            <a:prstGeom prst="rect">
              <a:avLst/>
            </a:prstGeom>
            <a:solidFill>
              <a:schemeClr val="accent6">
                <a:lumMod val="20000"/>
                <a:lumOff val="80000"/>
              </a:schemeClr>
            </a:solidFill>
          </p:spPr>
          <p:txBody>
            <a:bodyPr wrap="square">
              <a:spAutoFit/>
            </a:bodyPr>
            <a:lstStyle/>
            <a:p>
              <a:r>
                <a:rPr lang="en-GB" b="1" dirty="0">
                  <a:solidFill>
                    <a:schemeClr val="accent1">
                      <a:lumMod val="75000"/>
                    </a:schemeClr>
                  </a:solidFill>
                </a:rPr>
                <a:t>Policy Focus: </a:t>
              </a:r>
            </a:p>
            <a:p>
              <a:pPr marL="342900" indent="-342900">
                <a:buFont typeface="Arial" panose="020B0604020202020204" pitchFamily="34" charset="0"/>
                <a:buChar char="•"/>
              </a:pPr>
              <a:r>
                <a:rPr lang="en-GB" b="1" dirty="0">
                  <a:solidFill>
                    <a:schemeClr val="accent1">
                      <a:lumMod val="75000"/>
                    </a:schemeClr>
                  </a:solidFill>
                </a:rPr>
                <a:t>Green and Open Space &amp; the Coast</a:t>
              </a:r>
            </a:p>
            <a:p>
              <a:r>
                <a:rPr lang="en-GB" i="1" dirty="0">
                  <a:solidFill>
                    <a:schemeClr val="accent1">
                      <a:lumMod val="75000"/>
                    </a:schemeClr>
                  </a:solidFill>
                </a:rPr>
                <a:t>     - protection of designated green spaces.</a:t>
              </a:r>
            </a:p>
            <a:p>
              <a:pPr marL="263525" indent="0">
                <a:buNone/>
              </a:pPr>
              <a:r>
                <a:rPr lang="en-GB" i="1" dirty="0">
                  <a:solidFill>
                    <a:schemeClr val="accent1">
                      <a:lumMod val="75000"/>
                    </a:schemeClr>
                  </a:solidFill>
                </a:rPr>
                <a:t>- character and setting of open spaces to be respected.</a:t>
              </a:r>
            </a:p>
            <a:p>
              <a:pPr marL="263525" indent="0">
                <a:buNone/>
              </a:pPr>
              <a:r>
                <a:rPr lang="en-GB" i="1" dirty="0">
                  <a:solidFill>
                    <a:schemeClr val="accent1">
                      <a:lumMod val="75000"/>
                    </a:schemeClr>
                  </a:solidFill>
                </a:rPr>
                <a:t>- countryside and coastal development restricted.</a:t>
              </a:r>
            </a:p>
            <a:p>
              <a:pPr marL="263525" indent="0">
                <a:spcAft>
                  <a:spcPts val="600"/>
                </a:spcAft>
                <a:buNone/>
              </a:pPr>
              <a:r>
                <a:rPr lang="en-GB" i="1" dirty="0">
                  <a:solidFill>
                    <a:schemeClr val="accent1">
                      <a:lumMod val="75000"/>
                    </a:schemeClr>
                  </a:solidFill>
                </a:rPr>
                <a:t>- Green Wedge development limited to sports and agriculture.</a:t>
              </a:r>
            </a:p>
            <a:p>
              <a:pPr marL="228600" marR="0" lvl="0" indent="-228600" algn="l" defTabSz="914400" rtl="0" eaLnBrk="1" fontAlgn="auto" latinLnBrk="0" hangingPunct="1">
                <a:lnSpc>
                  <a:spcPct val="90000"/>
                </a:lnSpc>
                <a:spcAft>
                  <a:spcPts val="600"/>
                </a:spcAft>
                <a:buClrTx/>
                <a:buSzTx/>
                <a:buFont typeface="Arial" panose="020B0604020202020204" pitchFamily="34" charset="0"/>
                <a:buChar char="•"/>
                <a:tabLst/>
                <a:defRPr/>
              </a:pPr>
              <a:r>
                <a:rPr kumimoji="0" lang="en-GB" b="1" u="none" strike="noStrike" kern="1200" cap="none" spc="0" normalizeH="0" baseline="0" noProof="0" dirty="0">
                  <a:ln>
                    <a:noFill/>
                  </a:ln>
                  <a:solidFill>
                    <a:schemeClr val="accent1">
                      <a:lumMod val="75000"/>
                    </a:schemeClr>
                  </a:solidFill>
                  <a:effectLst/>
                  <a:uLnTx/>
                  <a:uFillTx/>
                  <a:ea typeface="+mn-ea"/>
                  <a:cs typeface="+mn-cs"/>
                </a:rPr>
                <a:t>Trees, Hedgerows and Landscapes</a:t>
              </a:r>
            </a:p>
            <a:p>
              <a:pPr marR="0" lvl="0" algn="l" defTabSz="914400" rtl="0" eaLnBrk="1" fontAlgn="auto" latinLnBrk="0" hangingPunct="1">
                <a:lnSpc>
                  <a:spcPct val="90000"/>
                </a:lnSpc>
                <a:spcAft>
                  <a:spcPts val="600"/>
                </a:spcAft>
                <a:buClrTx/>
                <a:buSzTx/>
                <a:tabLst/>
                <a:defRPr/>
              </a:pPr>
              <a:r>
                <a:rPr lang="en-GB" i="1" dirty="0">
                  <a:solidFill>
                    <a:schemeClr val="accent1">
                      <a:lumMod val="75000"/>
                    </a:schemeClr>
                  </a:solidFill>
                </a:rPr>
                <a:t>     </a:t>
              </a:r>
              <a:r>
                <a:rPr kumimoji="0" lang="en-GB" i="1" u="none" strike="noStrike" kern="1200" cap="none" spc="0" normalizeH="0" baseline="0" noProof="0" dirty="0">
                  <a:ln>
                    <a:noFill/>
                  </a:ln>
                  <a:solidFill>
                    <a:schemeClr val="accent1">
                      <a:lumMod val="75000"/>
                    </a:schemeClr>
                  </a:solidFill>
                  <a:effectLst/>
                  <a:uLnTx/>
                  <a:uFillTx/>
                  <a:ea typeface="+mn-ea"/>
                  <a:cs typeface="+mn-cs"/>
                </a:rPr>
                <a:t>-</a:t>
              </a:r>
              <a:r>
                <a:rPr kumimoji="0" lang="en-GB" b="0" i="0" u="none" strike="noStrike" kern="1200" cap="none" spc="0" normalizeH="0" baseline="0" noProof="0" dirty="0">
                  <a:ln>
                    <a:noFill/>
                  </a:ln>
                  <a:solidFill>
                    <a:schemeClr val="accent1">
                      <a:lumMod val="75000"/>
                    </a:schemeClr>
                  </a:solidFill>
                  <a:effectLst/>
                  <a:uLnTx/>
                  <a:uFillTx/>
                  <a:ea typeface="+mn-ea"/>
                  <a:cs typeface="+mn-cs"/>
                </a:rPr>
                <a:t> </a:t>
              </a:r>
              <a:r>
                <a:rPr kumimoji="0" lang="en-GB" b="0" i="1" u="none" strike="noStrike" kern="1200" cap="none" spc="0" normalizeH="0" baseline="0" noProof="0" dirty="0">
                  <a:ln>
                    <a:noFill/>
                  </a:ln>
                  <a:solidFill>
                    <a:schemeClr val="accent1">
                      <a:lumMod val="75000"/>
                    </a:schemeClr>
                  </a:solidFill>
                  <a:effectLst/>
                  <a:uLnTx/>
                  <a:uFillTx/>
                  <a:ea typeface="+mn-ea"/>
                  <a:cs typeface="+mn-cs"/>
                </a:rPr>
                <a:t>retention of trees and hedgerows; net gain replanting where possible.</a:t>
              </a:r>
            </a:p>
            <a:p>
              <a:pPr marL="263525" marR="0" lvl="0" indent="0" algn="l" defTabSz="914400" rtl="0" eaLnBrk="1" fontAlgn="auto" latinLnBrk="0" hangingPunct="1">
                <a:lnSpc>
                  <a:spcPct val="90000"/>
                </a:lnSpc>
                <a:spcAft>
                  <a:spcPts val="600"/>
                </a:spcAft>
                <a:buClrTx/>
                <a:buSzTx/>
                <a:buFontTx/>
                <a:buNone/>
                <a:tabLst/>
                <a:defRPr/>
              </a:pPr>
              <a:r>
                <a:rPr kumimoji="0" lang="en-GB" b="0" i="1" u="none" strike="noStrike" kern="1200" cap="none" spc="0" normalizeH="0" baseline="0" noProof="0" dirty="0">
                  <a:ln>
                    <a:noFill/>
                  </a:ln>
                  <a:solidFill>
                    <a:schemeClr val="accent1">
                      <a:lumMod val="75000"/>
                    </a:schemeClr>
                  </a:solidFill>
                  <a:effectLst/>
                  <a:uLnTx/>
                  <a:uFillTx/>
                  <a:ea typeface="+mn-ea"/>
                  <a:cs typeface="+mn-cs"/>
                </a:rPr>
                <a:t>- protection of ‘landmark trees’.</a:t>
              </a:r>
            </a:p>
            <a:p>
              <a:pPr marL="263525" marR="0" lvl="0" indent="0" algn="l" defTabSz="914400" rtl="0" eaLnBrk="1" fontAlgn="auto" latinLnBrk="0" hangingPunct="1">
                <a:lnSpc>
                  <a:spcPct val="90000"/>
                </a:lnSpc>
                <a:spcAft>
                  <a:spcPts val="600"/>
                </a:spcAft>
                <a:buClrTx/>
                <a:buSzTx/>
                <a:buFontTx/>
                <a:buNone/>
                <a:tabLst/>
                <a:defRPr/>
              </a:pPr>
              <a:r>
                <a:rPr kumimoji="0" lang="en-GB" b="0" i="1" u="none" strike="noStrike" kern="1200" cap="none" spc="0" normalizeH="0" baseline="0" noProof="0" dirty="0">
                  <a:ln>
                    <a:noFill/>
                  </a:ln>
                  <a:solidFill>
                    <a:schemeClr val="accent1">
                      <a:lumMod val="75000"/>
                    </a:schemeClr>
                  </a:solidFill>
                  <a:effectLst/>
                  <a:uLnTx/>
                  <a:uFillTx/>
                  <a:ea typeface="+mn-ea"/>
                  <a:cs typeface="+mn-cs"/>
                </a:rPr>
                <a:t>- local character landscaping.</a:t>
              </a:r>
            </a:p>
          </p:txBody>
        </p:sp>
        <p:sp>
          <p:nvSpPr>
            <p:cNvPr id="6" name="TextBox 5">
              <a:extLst>
                <a:ext uri="{FF2B5EF4-FFF2-40B4-BE49-F238E27FC236}">
                  <a16:creationId xmlns:a16="http://schemas.microsoft.com/office/drawing/2014/main" id="{22230AF7-CC81-46BB-A1BC-FB29F8E3E571}"/>
                </a:ext>
              </a:extLst>
            </p:cNvPr>
            <p:cNvSpPr txBox="1"/>
            <p:nvPr/>
          </p:nvSpPr>
          <p:spPr>
            <a:xfrm>
              <a:off x="898470" y="1583841"/>
              <a:ext cx="8280364" cy="375552"/>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defPPr>
                <a:defRPr lang="en-US"/>
              </a:defPPr>
              <a:lvl1pPr marR="69850" algn="just">
                <a:lnSpc>
                  <a:spcPct val="107000"/>
                </a:lnSpc>
                <a:spcBef>
                  <a:spcPts val="90"/>
                </a:spcBef>
                <a:spcAft>
                  <a:spcPts val="600"/>
                </a:spcAft>
                <a:defRPr b="1" i="1">
                  <a:solidFill>
                    <a:schemeClr val="accent1">
                      <a:lumMod val="75000"/>
                    </a:schemeClr>
                  </a:solidFill>
                  <a:effectLst/>
                  <a:latin typeface="Calibri" panose="020F0502020204030204" pitchFamily="34" charset="0"/>
                  <a:ea typeface="Calibri" panose="020F0502020204030204" pitchFamily="34" charset="0"/>
                </a:defRPr>
              </a:lvl1pPr>
            </a:lstStyle>
            <a:p>
              <a:r>
                <a:rPr lang="en-US" i="0" dirty="0">
                  <a:latin typeface="+mn-lt"/>
                </a:rPr>
                <a:t>Objective 6: </a:t>
              </a:r>
              <a:r>
                <a:rPr lang="en-US" b="0" dirty="0">
                  <a:latin typeface="+mn-lt"/>
                </a:rPr>
                <a:t>To protect, conserve and enhance all aspects of the natural environment.</a:t>
              </a:r>
            </a:p>
          </p:txBody>
        </p:sp>
      </p:grpSp>
      <p:sp>
        <p:nvSpPr>
          <p:cNvPr id="7" name="TextBox 6">
            <a:extLst>
              <a:ext uri="{FF2B5EF4-FFF2-40B4-BE49-F238E27FC236}">
                <a16:creationId xmlns:a16="http://schemas.microsoft.com/office/drawing/2014/main" id="{C01878EC-9978-4156-8921-F8D5435E8FF3}"/>
              </a:ext>
            </a:extLst>
          </p:cNvPr>
          <p:cNvSpPr txBox="1"/>
          <p:nvPr/>
        </p:nvSpPr>
        <p:spPr>
          <a:xfrm rot="16200000">
            <a:off x="-2633394" y="2633393"/>
            <a:ext cx="5913119" cy="646331"/>
          </a:xfrm>
          <a:prstGeom prst="rect">
            <a:avLst/>
          </a:prstGeom>
          <a:solidFill>
            <a:srgbClr val="7030A0"/>
          </a:solidFill>
        </p:spPr>
        <p:txBody>
          <a:bodyPr wrap="square" rtlCol="0">
            <a:spAutoFit/>
          </a:bodyPr>
          <a:lstStyle/>
          <a:p>
            <a:pPr algn="ctr"/>
            <a:r>
              <a:rPr lang="en-GB" sz="3600" b="1" dirty="0">
                <a:solidFill>
                  <a:schemeClr val="bg1"/>
                </a:solidFill>
              </a:rPr>
              <a:t>Natural Environment</a:t>
            </a:r>
          </a:p>
        </p:txBody>
      </p:sp>
    </p:spTree>
    <p:extLst>
      <p:ext uri="{BB962C8B-B14F-4D97-AF65-F5344CB8AC3E}">
        <p14:creationId xmlns:p14="http://schemas.microsoft.com/office/powerpoint/2010/main" val="1008340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AD40CD-A32F-4F16-B2FB-20758612AF8E}"/>
              </a:ext>
            </a:extLst>
          </p:cNvPr>
          <p:cNvPicPr>
            <a:picLocks noChangeAspect="1"/>
          </p:cNvPicPr>
          <p:nvPr/>
        </p:nvPicPr>
        <p:blipFill>
          <a:blip r:embed="rId2"/>
          <a:stretch>
            <a:fillRect/>
          </a:stretch>
        </p:blipFill>
        <p:spPr>
          <a:xfrm>
            <a:off x="910487" y="1123556"/>
            <a:ext cx="8085026" cy="4954670"/>
          </a:xfrm>
          <a:prstGeom prst="rect">
            <a:avLst/>
          </a:prstGeom>
        </p:spPr>
      </p:pic>
    </p:spTree>
    <p:extLst>
      <p:ext uri="{BB962C8B-B14F-4D97-AF65-F5344CB8AC3E}">
        <p14:creationId xmlns:p14="http://schemas.microsoft.com/office/powerpoint/2010/main" val="2414198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0230E4B-BA59-4765-90DC-CC007554B3DC}"/>
              </a:ext>
            </a:extLst>
          </p:cNvPr>
          <p:cNvGrpSpPr/>
          <p:nvPr/>
        </p:nvGrpSpPr>
        <p:grpSpPr>
          <a:xfrm>
            <a:off x="789894" y="2665865"/>
            <a:ext cx="3770904" cy="3032544"/>
            <a:chOff x="4794091" y="1908782"/>
            <a:chExt cx="4832143" cy="4077093"/>
          </a:xfrm>
        </p:grpSpPr>
        <p:pic>
          <p:nvPicPr>
            <p:cNvPr id="12" name="Picture 11">
              <a:extLst>
                <a:ext uri="{FF2B5EF4-FFF2-40B4-BE49-F238E27FC236}">
                  <a16:creationId xmlns:a16="http://schemas.microsoft.com/office/drawing/2014/main" id="{6A190070-BA49-42E0-BDA2-A8B387915809}"/>
                </a:ext>
              </a:extLst>
            </p:cNvPr>
            <p:cNvPicPr>
              <a:picLocks noChangeAspect="1"/>
            </p:cNvPicPr>
            <p:nvPr/>
          </p:nvPicPr>
          <p:blipFill>
            <a:blip r:embed="rId2"/>
            <a:stretch>
              <a:fillRect/>
            </a:stretch>
          </p:blipFill>
          <p:spPr>
            <a:xfrm>
              <a:off x="4794091" y="1908782"/>
              <a:ext cx="2780017" cy="3158002"/>
            </a:xfrm>
            <a:prstGeom prst="rect">
              <a:avLst/>
            </a:prstGeom>
          </p:spPr>
        </p:pic>
        <p:pic>
          <p:nvPicPr>
            <p:cNvPr id="11" name="Picture 10">
              <a:extLst>
                <a:ext uri="{FF2B5EF4-FFF2-40B4-BE49-F238E27FC236}">
                  <a16:creationId xmlns:a16="http://schemas.microsoft.com/office/drawing/2014/main" id="{0524C0DC-A81F-426C-B546-6E98F97F0CD8}"/>
                </a:ext>
              </a:extLst>
            </p:cNvPr>
            <p:cNvPicPr>
              <a:picLocks noChangeAspect="1"/>
            </p:cNvPicPr>
            <p:nvPr/>
          </p:nvPicPr>
          <p:blipFill>
            <a:blip r:embed="rId3"/>
            <a:stretch>
              <a:fillRect/>
            </a:stretch>
          </p:blipFill>
          <p:spPr>
            <a:xfrm>
              <a:off x="6523101" y="2428275"/>
              <a:ext cx="3103133" cy="2523963"/>
            </a:xfrm>
            <a:prstGeom prst="rect">
              <a:avLst/>
            </a:prstGeom>
          </p:spPr>
        </p:pic>
        <p:pic>
          <p:nvPicPr>
            <p:cNvPr id="13" name="Picture 12">
              <a:extLst>
                <a:ext uri="{FF2B5EF4-FFF2-40B4-BE49-F238E27FC236}">
                  <a16:creationId xmlns:a16="http://schemas.microsoft.com/office/drawing/2014/main" id="{C32707A7-57E7-418F-8765-8DD96D2FCED8}"/>
                </a:ext>
              </a:extLst>
            </p:cNvPr>
            <p:cNvPicPr>
              <a:picLocks noChangeAspect="1"/>
            </p:cNvPicPr>
            <p:nvPr/>
          </p:nvPicPr>
          <p:blipFill>
            <a:blip r:embed="rId4"/>
            <a:stretch>
              <a:fillRect/>
            </a:stretch>
          </p:blipFill>
          <p:spPr>
            <a:xfrm>
              <a:off x="5532798" y="2986383"/>
              <a:ext cx="2389839" cy="2999492"/>
            </a:xfrm>
            <a:prstGeom prst="rect">
              <a:avLst/>
            </a:prstGeom>
          </p:spPr>
        </p:pic>
      </p:grpSp>
      <p:sp>
        <p:nvSpPr>
          <p:cNvPr id="2" name="Slide Number Placeholder 1">
            <a:extLst>
              <a:ext uri="{FF2B5EF4-FFF2-40B4-BE49-F238E27FC236}">
                <a16:creationId xmlns:a16="http://schemas.microsoft.com/office/drawing/2014/main" id="{24D85175-6B04-4DB9-B495-5ACB79839BE7}"/>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19</a:t>
            </a:fld>
            <a:endParaRPr lang="en-GB"/>
          </a:p>
        </p:txBody>
      </p:sp>
      <p:sp>
        <p:nvSpPr>
          <p:cNvPr id="15" name="TextBox 14">
            <a:extLst>
              <a:ext uri="{FF2B5EF4-FFF2-40B4-BE49-F238E27FC236}">
                <a16:creationId xmlns:a16="http://schemas.microsoft.com/office/drawing/2014/main" id="{9C9B15E9-5302-40EB-91EB-7BDA80D0ED85}"/>
              </a:ext>
            </a:extLst>
          </p:cNvPr>
          <p:cNvSpPr txBox="1"/>
          <p:nvPr/>
        </p:nvSpPr>
        <p:spPr>
          <a:xfrm>
            <a:off x="5256426" y="2828681"/>
            <a:ext cx="4074005" cy="2308324"/>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accent1">
                    <a:lumMod val="75000"/>
                  </a:schemeClr>
                </a:solidFill>
              </a:rPr>
              <a:t>Road transport causes about 30% of Kent’s greenhouse gas emissions.</a:t>
            </a:r>
          </a:p>
          <a:p>
            <a:pPr marL="285750" indent="-285750">
              <a:buFont typeface="Arial" panose="020B0604020202020204" pitchFamily="34" charset="0"/>
              <a:buChar char="•"/>
            </a:pPr>
            <a:r>
              <a:rPr lang="en-GB" dirty="0">
                <a:solidFill>
                  <a:schemeClr val="accent1">
                    <a:lumMod val="75000"/>
                  </a:schemeClr>
                </a:solidFill>
              </a:rPr>
              <a:t>The Square: congestion and pollution.</a:t>
            </a:r>
          </a:p>
          <a:p>
            <a:pPr marL="285750" indent="-285750">
              <a:buFont typeface="Arial" panose="020B0604020202020204" pitchFamily="34" charset="0"/>
              <a:buChar char="•"/>
            </a:pPr>
            <a:r>
              <a:rPr lang="en-GB" dirty="0">
                <a:solidFill>
                  <a:schemeClr val="accent1">
                    <a:lumMod val="75000"/>
                  </a:schemeClr>
                </a:solidFill>
              </a:rPr>
              <a:t>The Inner Circuit: relief road.</a:t>
            </a:r>
          </a:p>
          <a:p>
            <a:pPr marL="285750" indent="-285750">
              <a:buFont typeface="Arial" panose="020B0604020202020204" pitchFamily="34" charset="0"/>
              <a:buChar char="•"/>
            </a:pPr>
            <a:r>
              <a:rPr lang="en-GB" dirty="0">
                <a:solidFill>
                  <a:schemeClr val="accent1">
                    <a:lumMod val="75000"/>
                  </a:schemeClr>
                </a:solidFill>
              </a:rPr>
              <a:t>New Junctions: </a:t>
            </a:r>
            <a:r>
              <a:rPr lang="en-GB" dirty="0" err="1">
                <a:solidFill>
                  <a:schemeClr val="accent1">
                    <a:lumMod val="75000"/>
                  </a:schemeClr>
                </a:solidFill>
              </a:rPr>
              <a:t>Acol</a:t>
            </a:r>
            <a:r>
              <a:rPr lang="en-GB" dirty="0">
                <a:solidFill>
                  <a:schemeClr val="accent1">
                    <a:lumMod val="75000"/>
                  </a:schemeClr>
                </a:solidFill>
              </a:rPr>
              <a:t> Hill, Canterbury Road, </a:t>
            </a:r>
            <a:r>
              <a:rPr lang="en-GB" dirty="0" err="1">
                <a:solidFill>
                  <a:schemeClr val="accent1">
                    <a:lumMod val="75000"/>
                  </a:schemeClr>
                </a:solidFill>
              </a:rPr>
              <a:t>Minnis</a:t>
            </a:r>
            <a:r>
              <a:rPr lang="en-GB" dirty="0">
                <a:solidFill>
                  <a:schemeClr val="accent1">
                    <a:lumMod val="75000"/>
                  </a:schemeClr>
                </a:solidFill>
              </a:rPr>
              <a:t> Road.</a:t>
            </a:r>
          </a:p>
          <a:p>
            <a:pPr marL="285750" indent="-285750">
              <a:buFont typeface="Arial" panose="020B0604020202020204" pitchFamily="34" charset="0"/>
              <a:buChar char="•"/>
            </a:pPr>
            <a:r>
              <a:rPr lang="en-GB" dirty="0">
                <a:solidFill>
                  <a:schemeClr val="accent1">
                    <a:lumMod val="75000"/>
                  </a:schemeClr>
                </a:solidFill>
              </a:rPr>
              <a:t>Protection and development of footpaths, cycle paths and bridleways.</a:t>
            </a:r>
          </a:p>
        </p:txBody>
      </p:sp>
      <p:grpSp>
        <p:nvGrpSpPr>
          <p:cNvPr id="3" name="Group 2">
            <a:extLst>
              <a:ext uri="{FF2B5EF4-FFF2-40B4-BE49-F238E27FC236}">
                <a16:creationId xmlns:a16="http://schemas.microsoft.com/office/drawing/2014/main" id="{3732D743-8C21-4F2D-88AC-FA829C6F8770}"/>
              </a:ext>
            </a:extLst>
          </p:cNvPr>
          <p:cNvGrpSpPr/>
          <p:nvPr/>
        </p:nvGrpSpPr>
        <p:grpSpPr>
          <a:xfrm>
            <a:off x="864000" y="1296000"/>
            <a:ext cx="8820000" cy="1325727"/>
            <a:chOff x="1048006" y="1192091"/>
            <a:chExt cx="7552603" cy="1325727"/>
          </a:xfrm>
        </p:grpSpPr>
        <p:sp>
          <p:nvSpPr>
            <p:cNvPr id="5" name="TextBox 4">
              <a:extLst>
                <a:ext uri="{FF2B5EF4-FFF2-40B4-BE49-F238E27FC236}">
                  <a16:creationId xmlns:a16="http://schemas.microsoft.com/office/drawing/2014/main" id="{354C6A66-3021-4E34-8B37-98BC16AA104B}"/>
                </a:ext>
              </a:extLst>
            </p:cNvPr>
            <p:cNvSpPr txBox="1"/>
            <p:nvPr/>
          </p:nvSpPr>
          <p:spPr>
            <a:xfrm>
              <a:off x="1048006" y="1192091"/>
              <a:ext cx="7552603" cy="671915"/>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pPr marL="68580">
                <a:lnSpc>
                  <a:spcPct val="107000"/>
                </a:lnSpc>
                <a:spcBef>
                  <a:spcPts val="90"/>
                </a:spcBef>
                <a:spcAft>
                  <a:spcPts val="0"/>
                </a:spcAft>
              </a:pPr>
              <a:r>
                <a:rPr lang="en-US" sz="1800" b="1"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Objective 7: </a:t>
              </a:r>
              <a:r>
                <a:rPr lang="en-US" sz="1800" i="1"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To create safe and healthy pedestrian and vehicular networks which enable free movement for everyone around the village.</a:t>
              </a:r>
              <a:endParaRPr lang="en-GB" sz="1600"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F9F754DD-FC43-4B80-93E4-985CBF1A9B8E}"/>
                </a:ext>
              </a:extLst>
            </p:cNvPr>
            <p:cNvSpPr txBox="1"/>
            <p:nvPr/>
          </p:nvSpPr>
          <p:spPr>
            <a:xfrm>
              <a:off x="1048006" y="1871487"/>
              <a:ext cx="7552603" cy="646331"/>
            </a:xfrm>
            <a:prstGeom prst="rect">
              <a:avLst/>
            </a:prstGeom>
            <a:solidFill>
              <a:schemeClr val="accent6">
                <a:lumMod val="20000"/>
                <a:lumOff val="80000"/>
              </a:schemeClr>
            </a:solidFill>
          </p:spPr>
          <p:txBody>
            <a:bodyPr wrap="square" rtlCol="0">
              <a:spAutoFit/>
            </a:bodyPr>
            <a:lstStyle/>
            <a:p>
              <a:r>
                <a:rPr lang="en-GB" b="1" dirty="0">
                  <a:solidFill>
                    <a:schemeClr val="accent1">
                      <a:lumMod val="75000"/>
                    </a:schemeClr>
                  </a:solidFill>
                  <a:latin typeface="Calibri" panose="020F0502020204030204" pitchFamily="34" charset="0"/>
                  <a:cs typeface="Calibri" panose="020F0502020204030204" pitchFamily="34" charset="0"/>
                </a:rPr>
                <a:t>Policy focus: </a:t>
              </a:r>
              <a:r>
                <a:rPr lang="en-GB" i="1" dirty="0">
                  <a:solidFill>
                    <a:schemeClr val="accent1">
                      <a:lumMod val="75000"/>
                    </a:schemeClr>
                  </a:solidFill>
                  <a:latin typeface="Calibri" panose="020F0502020204030204" pitchFamily="34" charset="0"/>
                  <a:cs typeface="Calibri" panose="020F0502020204030204" pitchFamily="34" charset="0"/>
                </a:rPr>
                <a:t>Reduction of congestion, improved air quality, development and maintenance of cycle routes and footpaths.</a:t>
              </a:r>
            </a:p>
          </p:txBody>
        </p:sp>
      </p:grpSp>
      <p:sp>
        <p:nvSpPr>
          <p:cNvPr id="10" name="TextBox 9">
            <a:extLst>
              <a:ext uri="{FF2B5EF4-FFF2-40B4-BE49-F238E27FC236}">
                <a16:creationId xmlns:a16="http://schemas.microsoft.com/office/drawing/2014/main" id="{3B71ECD5-B610-4CBF-BD53-C21C338957CE}"/>
              </a:ext>
            </a:extLst>
          </p:cNvPr>
          <p:cNvSpPr txBox="1"/>
          <p:nvPr/>
        </p:nvSpPr>
        <p:spPr>
          <a:xfrm rot="16200000">
            <a:off x="-2633394" y="2633393"/>
            <a:ext cx="5913119" cy="646331"/>
          </a:xfrm>
          <a:prstGeom prst="rect">
            <a:avLst/>
          </a:prstGeom>
          <a:solidFill>
            <a:srgbClr val="FB9205"/>
          </a:solidFill>
        </p:spPr>
        <p:txBody>
          <a:bodyPr wrap="square" rtlCol="0">
            <a:spAutoFit/>
          </a:bodyPr>
          <a:lstStyle/>
          <a:p>
            <a:pPr algn="ctr"/>
            <a:r>
              <a:rPr lang="en-GB" sz="3600" b="1" dirty="0">
                <a:solidFill>
                  <a:schemeClr val="bg1"/>
                </a:solidFill>
              </a:rPr>
              <a:t>Movement &amp; Getting Around</a:t>
            </a:r>
          </a:p>
        </p:txBody>
      </p:sp>
    </p:spTree>
    <p:extLst>
      <p:ext uri="{BB962C8B-B14F-4D97-AF65-F5344CB8AC3E}">
        <p14:creationId xmlns:p14="http://schemas.microsoft.com/office/powerpoint/2010/main" val="1552210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CB66F-C84F-40B3-B52B-C81DF18E1B2B}"/>
              </a:ext>
            </a:extLst>
          </p:cNvPr>
          <p:cNvSpPr>
            <a:spLocks noGrp="1"/>
          </p:cNvSpPr>
          <p:nvPr>
            <p:ph type="ctrTitle"/>
          </p:nvPr>
        </p:nvSpPr>
        <p:spPr/>
        <p:txBody>
          <a:bodyPr/>
          <a:lstStyle/>
          <a:p>
            <a:r>
              <a:rPr lang="en-US" b="1" dirty="0">
                <a:solidFill>
                  <a:srgbClr val="00B050"/>
                </a:solidFill>
              </a:rPr>
              <a:t>Health and Safety</a:t>
            </a:r>
            <a:endParaRPr lang="en-GB" b="1" dirty="0">
              <a:solidFill>
                <a:srgbClr val="00B050"/>
              </a:solidFill>
            </a:endParaRPr>
          </a:p>
        </p:txBody>
      </p:sp>
      <p:sp>
        <p:nvSpPr>
          <p:cNvPr id="3" name="Subtitle 2">
            <a:extLst>
              <a:ext uri="{FF2B5EF4-FFF2-40B4-BE49-F238E27FC236}">
                <a16:creationId xmlns:a16="http://schemas.microsoft.com/office/drawing/2014/main" id="{9D3C9738-C9A2-4E62-A952-EE88D85ABE8B}"/>
              </a:ext>
            </a:extLst>
          </p:cNvPr>
          <p:cNvSpPr>
            <a:spLocks noGrp="1"/>
          </p:cNvSpPr>
          <p:nvPr>
            <p:ph type="subTitle" idx="1"/>
          </p:nvPr>
        </p:nvSpPr>
        <p:spPr>
          <a:xfrm>
            <a:off x="914400" y="3509963"/>
            <a:ext cx="7753350" cy="1747837"/>
          </a:xfrm>
        </p:spPr>
        <p:txBody>
          <a:bodyPr>
            <a:normAutofit/>
          </a:bodyPr>
          <a:lstStyle/>
          <a:p>
            <a:r>
              <a:rPr lang="en-US" sz="2800" b="1" dirty="0">
                <a:solidFill>
                  <a:srgbClr val="00B050"/>
                </a:solidFill>
              </a:rPr>
              <a:t>Covid-19 guidance</a:t>
            </a:r>
          </a:p>
          <a:p>
            <a:r>
              <a:rPr lang="en-US" sz="2800" b="1" dirty="0">
                <a:solidFill>
                  <a:srgbClr val="00B050"/>
                </a:solidFill>
              </a:rPr>
              <a:t>Emergency Exits</a:t>
            </a:r>
            <a:endParaRPr lang="en-GB" sz="2800" b="1" dirty="0">
              <a:solidFill>
                <a:srgbClr val="00B050"/>
              </a:solidFill>
            </a:endParaRPr>
          </a:p>
        </p:txBody>
      </p:sp>
      <p:sp>
        <p:nvSpPr>
          <p:cNvPr id="4" name="Slide Number Placeholder 3">
            <a:extLst>
              <a:ext uri="{FF2B5EF4-FFF2-40B4-BE49-F238E27FC236}">
                <a16:creationId xmlns:a16="http://schemas.microsoft.com/office/drawing/2014/main" id="{3D6F605E-33A7-4264-AEFE-BE4E456FF0D8}"/>
              </a:ext>
            </a:extLst>
          </p:cNvPr>
          <p:cNvSpPr>
            <a:spLocks noGrp="1"/>
          </p:cNvSpPr>
          <p:nvPr>
            <p:ph type="sldNum" sz="quarter" idx="12"/>
          </p:nvPr>
        </p:nvSpPr>
        <p:spPr/>
        <p:txBody>
          <a:bodyPr/>
          <a:lstStyle/>
          <a:p>
            <a:fld id="{1338A42A-36EA-4FE8-9354-C554A44F2D5B}" type="slidenum">
              <a:rPr lang="en-GB" smtClean="0"/>
              <a:t>2</a:t>
            </a:fld>
            <a:endParaRPr lang="en-GB"/>
          </a:p>
        </p:txBody>
      </p:sp>
    </p:spTree>
    <p:extLst>
      <p:ext uri="{BB962C8B-B14F-4D97-AF65-F5344CB8AC3E}">
        <p14:creationId xmlns:p14="http://schemas.microsoft.com/office/powerpoint/2010/main" val="1308639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4ED69D0-5913-44DD-83C9-C3C132714127}"/>
              </a:ext>
            </a:extLst>
          </p:cNvPr>
          <p:cNvPicPr>
            <a:picLocks noChangeAspect="1"/>
          </p:cNvPicPr>
          <p:nvPr/>
        </p:nvPicPr>
        <p:blipFill>
          <a:blip r:embed="rId2"/>
          <a:stretch>
            <a:fillRect/>
          </a:stretch>
        </p:blipFill>
        <p:spPr>
          <a:xfrm>
            <a:off x="864000" y="2754362"/>
            <a:ext cx="2510319" cy="1670710"/>
          </a:xfrm>
          <a:prstGeom prst="rect">
            <a:avLst/>
          </a:prstGeom>
          <a:ln>
            <a:noFill/>
          </a:ln>
          <a:effectLst>
            <a:softEdge rad="112500"/>
          </a:effectLst>
        </p:spPr>
      </p:pic>
      <p:pic>
        <p:nvPicPr>
          <p:cNvPr id="7" name="Picture 6">
            <a:extLst>
              <a:ext uri="{FF2B5EF4-FFF2-40B4-BE49-F238E27FC236}">
                <a16:creationId xmlns:a16="http://schemas.microsoft.com/office/drawing/2014/main" id="{71C5F3E3-00D4-421E-B675-9E6FCAD1B4A3}"/>
              </a:ext>
            </a:extLst>
          </p:cNvPr>
          <p:cNvPicPr>
            <a:picLocks noChangeAspect="1"/>
          </p:cNvPicPr>
          <p:nvPr/>
        </p:nvPicPr>
        <p:blipFill>
          <a:blip r:embed="rId3"/>
          <a:stretch>
            <a:fillRect/>
          </a:stretch>
        </p:blipFill>
        <p:spPr>
          <a:xfrm>
            <a:off x="2686263" y="2754362"/>
            <a:ext cx="2448137" cy="1629326"/>
          </a:xfrm>
          <a:prstGeom prst="rect">
            <a:avLst/>
          </a:prstGeom>
          <a:ln>
            <a:noFill/>
          </a:ln>
          <a:effectLst>
            <a:softEdge rad="112500"/>
          </a:effectLst>
        </p:spPr>
      </p:pic>
      <p:sp>
        <p:nvSpPr>
          <p:cNvPr id="2" name="Slide Number Placeholder 1">
            <a:extLst>
              <a:ext uri="{FF2B5EF4-FFF2-40B4-BE49-F238E27FC236}">
                <a16:creationId xmlns:a16="http://schemas.microsoft.com/office/drawing/2014/main" id="{24D85175-6B04-4DB9-B495-5ACB79839BE7}"/>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20</a:t>
            </a:fld>
            <a:endParaRPr lang="en-GB"/>
          </a:p>
        </p:txBody>
      </p:sp>
      <p:pic>
        <p:nvPicPr>
          <p:cNvPr id="8" name="Picture 7">
            <a:extLst>
              <a:ext uri="{FF2B5EF4-FFF2-40B4-BE49-F238E27FC236}">
                <a16:creationId xmlns:a16="http://schemas.microsoft.com/office/drawing/2014/main" id="{85C8C02E-3909-4DB2-AB40-E995B68E6647}"/>
              </a:ext>
            </a:extLst>
          </p:cNvPr>
          <p:cNvPicPr>
            <a:picLocks noChangeAspect="1"/>
          </p:cNvPicPr>
          <p:nvPr/>
        </p:nvPicPr>
        <p:blipFill>
          <a:blip r:embed="rId4"/>
          <a:stretch>
            <a:fillRect/>
          </a:stretch>
        </p:blipFill>
        <p:spPr>
          <a:xfrm>
            <a:off x="1307303" y="4229652"/>
            <a:ext cx="2757920" cy="1552006"/>
          </a:xfrm>
          <a:prstGeom prst="rect">
            <a:avLst/>
          </a:prstGeom>
          <a:ln>
            <a:noFill/>
          </a:ln>
          <a:effectLst>
            <a:softEdge rad="112500"/>
          </a:effectLst>
        </p:spPr>
      </p:pic>
      <p:grpSp>
        <p:nvGrpSpPr>
          <p:cNvPr id="3" name="Group 2">
            <a:extLst>
              <a:ext uri="{FF2B5EF4-FFF2-40B4-BE49-F238E27FC236}">
                <a16:creationId xmlns:a16="http://schemas.microsoft.com/office/drawing/2014/main" id="{DDE824E3-7641-49A4-A76C-C42CEB5C6211}"/>
              </a:ext>
            </a:extLst>
          </p:cNvPr>
          <p:cNvGrpSpPr/>
          <p:nvPr/>
        </p:nvGrpSpPr>
        <p:grpSpPr>
          <a:xfrm>
            <a:off x="864000" y="1296000"/>
            <a:ext cx="8820000" cy="1322142"/>
            <a:chOff x="864000" y="1162004"/>
            <a:chExt cx="8820000" cy="1322142"/>
          </a:xfrm>
        </p:grpSpPr>
        <p:sp>
          <p:nvSpPr>
            <p:cNvPr id="5" name="TextBox 4">
              <a:extLst>
                <a:ext uri="{FF2B5EF4-FFF2-40B4-BE49-F238E27FC236}">
                  <a16:creationId xmlns:a16="http://schemas.microsoft.com/office/drawing/2014/main" id="{4E952A5C-7B1C-4D56-9511-1D5DF58F5C36}"/>
                </a:ext>
              </a:extLst>
            </p:cNvPr>
            <p:cNvSpPr txBox="1"/>
            <p:nvPr/>
          </p:nvSpPr>
          <p:spPr>
            <a:xfrm>
              <a:off x="864000" y="1162004"/>
              <a:ext cx="8820000" cy="667106"/>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pPr marL="68580">
                <a:lnSpc>
                  <a:spcPct val="106000"/>
                </a:lnSpc>
                <a:spcBef>
                  <a:spcPts val="90"/>
                </a:spcBef>
                <a:spcAft>
                  <a:spcPts val="0"/>
                </a:spcAft>
              </a:pPr>
              <a:r>
                <a:rPr lang="en-US" sz="1800" b="1"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Objective 8: </a:t>
              </a:r>
              <a:r>
                <a:rPr lang="en-US" sz="1800" i="1"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rPr>
                <a:t>To sustain agricultural production on our best and most versatile farmland and mitigate any losses.</a:t>
              </a:r>
              <a:endParaRPr lang="en-GB" sz="1600" dirty="0">
                <a:solidFill>
                  <a:schemeClr val="accent1">
                    <a:lumMod val="7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DCDB8588-DAFE-4FAB-A540-04925F1DE302}"/>
                </a:ext>
              </a:extLst>
            </p:cNvPr>
            <p:cNvSpPr txBox="1"/>
            <p:nvPr/>
          </p:nvSpPr>
          <p:spPr>
            <a:xfrm>
              <a:off x="864000" y="1837815"/>
              <a:ext cx="8820000" cy="646331"/>
            </a:xfrm>
            <a:prstGeom prst="rect">
              <a:avLst/>
            </a:prstGeom>
            <a:solidFill>
              <a:schemeClr val="accent6">
                <a:lumMod val="20000"/>
                <a:lumOff val="80000"/>
              </a:schemeClr>
            </a:solidFill>
          </p:spPr>
          <p:txBody>
            <a:bodyPr wrap="square" rtlCol="0">
              <a:spAutoFit/>
            </a:bodyPr>
            <a:lstStyle/>
            <a:p>
              <a:r>
                <a:rPr lang="en-GB" b="1" dirty="0">
                  <a:solidFill>
                    <a:schemeClr val="accent1">
                      <a:lumMod val="75000"/>
                    </a:schemeClr>
                  </a:solidFill>
                  <a:latin typeface="Calibri" panose="020F0502020204030204" pitchFamily="34" charset="0"/>
                  <a:cs typeface="Calibri" panose="020F0502020204030204" pitchFamily="34" charset="0"/>
                </a:rPr>
                <a:t>Policy focus: </a:t>
              </a:r>
              <a:r>
                <a:rPr lang="en-GB" i="1" dirty="0">
                  <a:solidFill>
                    <a:schemeClr val="accent1">
                      <a:lumMod val="75000"/>
                    </a:schemeClr>
                  </a:solidFill>
                  <a:latin typeface="Calibri" panose="020F0502020204030204" pitchFamily="34" charset="0"/>
                  <a:cs typeface="Calibri" panose="020F0502020204030204" pitchFamily="34" charset="0"/>
                </a:rPr>
                <a:t>To seek to protect the best farmland and for agricultural development to be in character with surrounding area. </a:t>
              </a:r>
            </a:p>
          </p:txBody>
        </p:sp>
      </p:grpSp>
      <p:sp>
        <p:nvSpPr>
          <p:cNvPr id="11" name="TextBox 10">
            <a:extLst>
              <a:ext uri="{FF2B5EF4-FFF2-40B4-BE49-F238E27FC236}">
                <a16:creationId xmlns:a16="http://schemas.microsoft.com/office/drawing/2014/main" id="{6F28AF63-8ECD-4366-947F-6C1D0717BDB8}"/>
              </a:ext>
            </a:extLst>
          </p:cNvPr>
          <p:cNvSpPr txBox="1"/>
          <p:nvPr/>
        </p:nvSpPr>
        <p:spPr>
          <a:xfrm rot="16200000">
            <a:off x="-2633394" y="2633393"/>
            <a:ext cx="5913119" cy="646331"/>
          </a:xfrm>
          <a:prstGeom prst="rect">
            <a:avLst/>
          </a:prstGeom>
          <a:solidFill>
            <a:srgbClr val="00B050"/>
          </a:solidFill>
        </p:spPr>
        <p:txBody>
          <a:bodyPr wrap="square" rtlCol="0">
            <a:spAutoFit/>
          </a:bodyPr>
          <a:lstStyle/>
          <a:p>
            <a:pPr algn="ctr"/>
            <a:r>
              <a:rPr lang="en-GB" sz="3600" b="1" dirty="0">
                <a:solidFill>
                  <a:schemeClr val="bg1"/>
                </a:solidFill>
              </a:rPr>
              <a:t>Agriculture</a:t>
            </a:r>
          </a:p>
        </p:txBody>
      </p:sp>
      <p:sp>
        <p:nvSpPr>
          <p:cNvPr id="4" name="TextBox 3">
            <a:extLst>
              <a:ext uri="{FF2B5EF4-FFF2-40B4-BE49-F238E27FC236}">
                <a16:creationId xmlns:a16="http://schemas.microsoft.com/office/drawing/2014/main" id="{5BED53FC-C7AC-4D31-AE82-A08E47E7E3AB}"/>
              </a:ext>
            </a:extLst>
          </p:cNvPr>
          <p:cNvSpPr txBox="1"/>
          <p:nvPr/>
        </p:nvSpPr>
        <p:spPr>
          <a:xfrm>
            <a:off x="5373188" y="3131583"/>
            <a:ext cx="4310812" cy="1754326"/>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accent1">
                    <a:lumMod val="75000"/>
                  </a:schemeClr>
                </a:solidFill>
              </a:rPr>
              <a:t>Resist non agricultural development on prime farmland</a:t>
            </a:r>
          </a:p>
          <a:p>
            <a:pPr marL="285750" indent="-285750">
              <a:buFont typeface="Arial" panose="020B0604020202020204" pitchFamily="34" charset="0"/>
              <a:buChar char="•"/>
            </a:pPr>
            <a:r>
              <a:rPr lang="en-GB" dirty="0">
                <a:solidFill>
                  <a:schemeClr val="accent1">
                    <a:lumMod val="75000"/>
                  </a:schemeClr>
                </a:solidFill>
              </a:rPr>
              <a:t>Brownfield development first</a:t>
            </a:r>
          </a:p>
          <a:p>
            <a:pPr marL="285750" indent="-285750">
              <a:buFont typeface="Arial" panose="020B0604020202020204" pitchFamily="34" charset="0"/>
              <a:buChar char="•"/>
            </a:pPr>
            <a:r>
              <a:rPr lang="en-GB" dirty="0">
                <a:solidFill>
                  <a:schemeClr val="accent1">
                    <a:lumMod val="75000"/>
                  </a:schemeClr>
                </a:solidFill>
              </a:rPr>
              <a:t>Support appropriate agriculture</a:t>
            </a:r>
          </a:p>
          <a:p>
            <a:pPr marL="285750" indent="-285750">
              <a:buFont typeface="Arial" panose="020B0604020202020204" pitchFamily="34" charset="0"/>
              <a:buChar char="•"/>
            </a:pPr>
            <a:r>
              <a:rPr lang="en-GB" dirty="0">
                <a:solidFill>
                  <a:schemeClr val="accent1">
                    <a:lumMod val="75000"/>
                  </a:schemeClr>
                </a:solidFill>
              </a:rPr>
              <a:t>Protection from environmental pollution</a:t>
            </a:r>
          </a:p>
          <a:p>
            <a:pPr marL="285750" indent="-285750">
              <a:buFont typeface="Arial" panose="020B0604020202020204" pitchFamily="34" charset="0"/>
              <a:buChar char="•"/>
            </a:pPr>
            <a:r>
              <a:rPr lang="en-GB" dirty="0">
                <a:solidFill>
                  <a:schemeClr val="accent1">
                    <a:lumMod val="75000"/>
                  </a:schemeClr>
                </a:solidFill>
              </a:rPr>
              <a:t>Maintain local character</a:t>
            </a:r>
          </a:p>
        </p:txBody>
      </p:sp>
    </p:spTree>
    <p:extLst>
      <p:ext uri="{BB962C8B-B14F-4D97-AF65-F5344CB8AC3E}">
        <p14:creationId xmlns:p14="http://schemas.microsoft.com/office/powerpoint/2010/main" val="1303036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D85175-6B04-4DB9-B495-5ACB79839BE7}"/>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21</a:t>
            </a:fld>
            <a:endParaRPr lang="en-GB"/>
          </a:p>
        </p:txBody>
      </p:sp>
      <p:grpSp>
        <p:nvGrpSpPr>
          <p:cNvPr id="3" name="Group 2">
            <a:extLst>
              <a:ext uri="{FF2B5EF4-FFF2-40B4-BE49-F238E27FC236}">
                <a16:creationId xmlns:a16="http://schemas.microsoft.com/office/drawing/2014/main" id="{CE13F66F-71CC-4F34-8CF1-17569A2F0E24}"/>
              </a:ext>
            </a:extLst>
          </p:cNvPr>
          <p:cNvGrpSpPr/>
          <p:nvPr/>
        </p:nvGrpSpPr>
        <p:grpSpPr>
          <a:xfrm>
            <a:off x="864000" y="1296000"/>
            <a:ext cx="8820000" cy="1579686"/>
            <a:chOff x="738078" y="1258018"/>
            <a:chExt cx="8273089" cy="1579686"/>
          </a:xfrm>
        </p:grpSpPr>
        <p:sp>
          <p:nvSpPr>
            <p:cNvPr id="6" name="TextBox 5">
              <a:extLst>
                <a:ext uri="{FF2B5EF4-FFF2-40B4-BE49-F238E27FC236}">
                  <a16:creationId xmlns:a16="http://schemas.microsoft.com/office/drawing/2014/main" id="{B19158E7-20F4-4D39-AFC0-C3325A2A1C20}"/>
                </a:ext>
              </a:extLst>
            </p:cNvPr>
            <p:cNvSpPr txBox="1"/>
            <p:nvPr/>
          </p:nvSpPr>
          <p:spPr>
            <a:xfrm>
              <a:off x="738078" y="1258018"/>
              <a:ext cx="8273089" cy="667106"/>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pPr marL="68580">
                <a:lnSpc>
                  <a:spcPct val="106000"/>
                </a:lnSpc>
                <a:spcBef>
                  <a:spcPts val="90"/>
                </a:spcBef>
                <a:spcAft>
                  <a:spcPts val="600"/>
                </a:spcAft>
              </a:pPr>
              <a:r>
                <a:rPr lang="en-US" sz="1800" b="1" dirty="0">
                  <a:solidFill>
                    <a:schemeClr val="accent1">
                      <a:lumMod val="75000"/>
                    </a:schemeClr>
                  </a:solidFill>
                  <a:effectLst/>
                  <a:ea typeface="Calibri" panose="020F0502020204030204" pitchFamily="34" charset="0"/>
                </a:rPr>
                <a:t>Objective 9: </a:t>
              </a:r>
              <a:r>
                <a:rPr lang="en-US" sz="1800" i="1" dirty="0">
                  <a:solidFill>
                    <a:schemeClr val="accent1">
                      <a:lumMod val="75000"/>
                    </a:schemeClr>
                  </a:solidFill>
                  <a:effectLst/>
                  <a:ea typeface="Calibri" panose="020F0502020204030204" pitchFamily="34" charset="0"/>
                </a:rPr>
                <a:t>To ensure that there is adequate provision of homes to meet the needs of local people.</a:t>
              </a:r>
            </a:p>
          </p:txBody>
        </p:sp>
        <p:sp>
          <p:nvSpPr>
            <p:cNvPr id="7" name="TextBox 6">
              <a:extLst>
                <a:ext uri="{FF2B5EF4-FFF2-40B4-BE49-F238E27FC236}">
                  <a16:creationId xmlns:a16="http://schemas.microsoft.com/office/drawing/2014/main" id="{53FBC2B9-5A8A-4E95-BEC7-321DB43A7F41}"/>
                </a:ext>
              </a:extLst>
            </p:cNvPr>
            <p:cNvSpPr txBox="1"/>
            <p:nvPr/>
          </p:nvSpPr>
          <p:spPr>
            <a:xfrm>
              <a:off x="738078" y="1914374"/>
              <a:ext cx="8273089" cy="923330"/>
            </a:xfrm>
            <a:prstGeom prst="rect">
              <a:avLst/>
            </a:prstGeom>
            <a:solidFill>
              <a:schemeClr val="accent6">
                <a:lumMod val="20000"/>
                <a:lumOff val="80000"/>
              </a:schemeClr>
            </a:solidFill>
          </p:spPr>
          <p:txBody>
            <a:bodyPr wrap="square" rtlCol="0">
              <a:spAutoFit/>
            </a:bodyPr>
            <a:lstStyle/>
            <a:p>
              <a:r>
                <a:rPr lang="en-GB" b="1" dirty="0">
                  <a:solidFill>
                    <a:schemeClr val="accent1">
                      <a:lumMod val="75000"/>
                    </a:schemeClr>
                  </a:solidFill>
                </a:rPr>
                <a:t>Policy focus: </a:t>
              </a:r>
            </a:p>
            <a:p>
              <a:pPr marL="285750" indent="-285750">
                <a:buFont typeface="Arial" panose="020B0604020202020204" pitchFamily="34" charset="0"/>
                <a:buChar char="•"/>
              </a:pPr>
              <a:r>
                <a:rPr lang="en-US" sz="1800" b="1" dirty="0">
                  <a:solidFill>
                    <a:schemeClr val="accent1">
                      <a:lumMod val="75000"/>
                    </a:schemeClr>
                  </a:solidFill>
                  <a:effectLst/>
                  <a:ea typeface="Calibri" panose="020F0502020204030204" pitchFamily="34" charset="0"/>
                </a:rPr>
                <a:t>Quantity, Allocation, Tenure and Affordability</a:t>
              </a:r>
              <a:r>
                <a:rPr lang="en-US" sz="1800" dirty="0">
                  <a:solidFill>
                    <a:schemeClr val="accent1">
                      <a:lumMod val="75000"/>
                    </a:schemeClr>
                  </a:solidFill>
                  <a:effectLst/>
                  <a:ea typeface="Calibri" panose="020F0502020204030204" pitchFamily="34" charset="0"/>
                </a:rPr>
                <a:t> - </a:t>
              </a:r>
              <a:r>
                <a:rPr lang="en-GB" i="1" dirty="0">
                  <a:solidFill>
                    <a:schemeClr val="accent1">
                      <a:lumMod val="75000"/>
                    </a:schemeClr>
                  </a:solidFill>
                </a:rPr>
                <a:t>Housing to meet local needs and deliver a minimum 30% affordable homes on new developments</a:t>
              </a:r>
            </a:p>
          </p:txBody>
        </p:sp>
      </p:grpSp>
      <p:pic>
        <p:nvPicPr>
          <p:cNvPr id="10" name="Picture 9">
            <a:extLst>
              <a:ext uri="{FF2B5EF4-FFF2-40B4-BE49-F238E27FC236}">
                <a16:creationId xmlns:a16="http://schemas.microsoft.com/office/drawing/2014/main" id="{07BEC0F6-388C-42F8-959B-1CECE7C1B4CB}"/>
              </a:ext>
            </a:extLst>
          </p:cNvPr>
          <p:cNvPicPr>
            <a:picLocks noChangeAspect="1"/>
          </p:cNvPicPr>
          <p:nvPr/>
        </p:nvPicPr>
        <p:blipFill>
          <a:blip r:embed="rId2"/>
          <a:stretch>
            <a:fillRect/>
          </a:stretch>
        </p:blipFill>
        <p:spPr>
          <a:xfrm>
            <a:off x="1342839" y="2986187"/>
            <a:ext cx="2149297" cy="2754895"/>
          </a:xfrm>
          <a:prstGeom prst="rect">
            <a:avLst/>
          </a:prstGeom>
        </p:spPr>
      </p:pic>
      <p:sp>
        <p:nvSpPr>
          <p:cNvPr id="8" name="TextBox 7">
            <a:extLst>
              <a:ext uri="{FF2B5EF4-FFF2-40B4-BE49-F238E27FC236}">
                <a16:creationId xmlns:a16="http://schemas.microsoft.com/office/drawing/2014/main" id="{F6160664-6388-4423-94F0-2C750B5A8457}"/>
              </a:ext>
            </a:extLst>
          </p:cNvPr>
          <p:cNvSpPr txBox="1"/>
          <p:nvPr/>
        </p:nvSpPr>
        <p:spPr>
          <a:xfrm rot="16200000">
            <a:off x="-2633394" y="2633393"/>
            <a:ext cx="5913119" cy="646331"/>
          </a:xfrm>
          <a:prstGeom prst="rect">
            <a:avLst/>
          </a:prstGeom>
          <a:solidFill>
            <a:srgbClr val="E8E37E"/>
          </a:solidFill>
        </p:spPr>
        <p:txBody>
          <a:bodyPr wrap="square" rtlCol="0">
            <a:spAutoFit/>
          </a:bodyPr>
          <a:lstStyle/>
          <a:p>
            <a:pPr algn="ctr"/>
            <a:r>
              <a:rPr lang="en-GB" sz="3600" b="1" dirty="0">
                <a:solidFill>
                  <a:schemeClr val="bg1"/>
                </a:solidFill>
              </a:rPr>
              <a:t>Housing</a:t>
            </a:r>
          </a:p>
        </p:txBody>
      </p:sp>
      <p:sp>
        <p:nvSpPr>
          <p:cNvPr id="5" name="TextBox 4">
            <a:extLst>
              <a:ext uri="{FF2B5EF4-FFF2-40B4-BE49-F238E27FC236}">
                <a16:creationId xmlns:a16="http://schemas.microsoft.com/office/drawing/2014/main" id="{A1FBD5FF-AD20-4F2B-8EF8-909D4018244E}"/>
              </a:ext>
            </a:extLst>
          </p:cNvPr>
          <p:cNvSpPr txBox="1"/>
          <p:nvPr/>
        </p:nvSpPr>
        <p:spPr>
          <a:xfrm>
            <a:off x="4295514" y="3155743"/>
            <a:ext cx="5388486" cy="2031325"/>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accent1">
                    <a:lumMod val="75000"/>
                  </a:schemeClr>
                </a:solidFill>
              </a:rPr>
              <a:t>Local Plan allocates 1,600 new homes to Birchington</a:t>
            </a:r>
          </a:p>
          <a:p>
            <a:pPr marL="285750" indent="-285750">
              <a:buFont typeface="Arial" panose="020B0604020202020204" pitchFamily="34" charset="0"/>
              <a:buChar char="•"/>
            </a:pPr>
            <a:r>
              <a:rPr lang="en-GB" dirty="0">
                <a:solidFill>
                  <a:schemeClr val="accent1">
                    <a:lumMod val="75000"/>
                  </a:schemeClr>
                </a:solidFill>
              </a:rPr>
              <a:t>Housing mix to meet local need</a:t>
            </a:r>
          </a:p>
          <a:p>
            <a:pPr marL="285750" indent="-285750">
              <a:buFont typeface="Arial" panose="020B0604020202020204" pitchFamily="34" charset="0"/>
              <a:buChar char="•"/>
            </a:pPr>
            <a:r>
              <a:rPr lang="en-GB" dirty="0">
                <a:solidFill>
                  <a:schemeClr val="accent1">
                    <a:lumMod val="75000"/>
                  </a:schemeClr>
                </a:solidFill>
              </a:rPr>
              <a:t>Priority for existing residents</a:t>
            </a:r>
          </a:p>
          <a:p>
            <a:pPr marL="285750" indent="-285750">
              <a:buFont typeface="Arial" panose="020B0604020202020204" pitchFamily="34" charset="0"/>
              <a:buChar char="•"/>
            </a:pPr>
            <a:r>
              <a:rPr lang="en-GB" dirty="0">
                <a:solidFill>
                  <a:schemeClr val="accent1">
                    <a:lumMod val="75000"/>
                  </a:schemeClr>
                </a:solidFill>
              </a:rPr>
              <a:t>Support 30% Affordable Housing provision</a:t>
            </a:r>
          </a:p>
          <a:p>
            <a:pPr marL="285750" indent="-285750">
              <a:buFont typeface="Arial" panose="020B0604020202020204" pitchFamily="34" charset="0"/>
              <a:buChar char="•"/>
            </a:pPr>
            <a:r>
              <a:rPr lang="en-GB" dirty="0">
                <a:solidFill>
                  <a:schemeClr val="accent1">
                    <a:lumMod val="75000"/>
                  </a:schemeClr>
                </a:solidFill>
              </a:rPr>
              <a:t>Mixed tenure</a:t>
            </a:r>
          </a:p>
          <a:p>
            <a:pPr marL="285750" indent="-285750">
              <a:buFont typeface="Arial" panose="020B0604020202020204" pitchFamily="34" charset="0"/>
              <a:buChar char="•"/>
            </a:pPr>
            <a:r>
              <a:rPr lang="en-GB" dirty="0">
                <a:solidFill>
                  <a:schemeClr val="accent1">
                    <a:lumMod val="75000"/>
                  </a:schemeClr>
                </a:solidFill>
              </a:rPr>
              <a:t>Affordable homes to be spread and indistinguishable.</a:t>
            </a:r>
          </a:p>
        </p:txBody>
      </p:sp>
    </p:spTree>
    <p:extLst>
      <p:ext uri="{BB962C8B-B14F-4D97-AF65-F5344CB8AC3E}">
        <p14:creationId xmlns:p14="http://schemas.microsoft.com/office/powerpoint/2010/main" val="68841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5F34D7D-2B31-4E4C-BF88-27C1C8510A95}"/>
              </a:ext>
            </a:extLst>
          </p:cNvPr>
          <p:cNvGrpSpPr/>
          <p:nvPr/>
        </p:nvGrpSpPr>
        <p:grpSpPr>
          <a:xfrm>
            <a:off x="864000" y="1296000"/>
            <a:ext cx="8820000" cy="1596073"/>
            <a:chOff x="907543" y="1243749"/>
            <a:chExt cx="8820000" cy="1596073"/>
          </a:xfrm>
        </p:grpSpPr>
        <p:sp>
          <p:nvSpPr>
            <p:cNvPr id="2" name="TextBox 1">
              <a:extLst>
                <a:ext uri="{FF2B5EF4-FFF2-40B4-BE49-F238E27FC236}">
                  <a16:creationId xmlns:a16="http://schemas.microsoft.com/office/drawing/2014/main" id="{19761697-E45C-4554-924F-773611A79525}"/>
                </a:ext>
              </a:extLst>
            </p:cNvPr>
            <p:cNvSpPr txBox="1"/>
            <p:nvPr/>
          </p:nvSpPr>
          <p:spPr>
            <a:xfrm>
              <a:off x="907543" y="1243749"/>
              <a:ext cx="8820000" cy="667106"/>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pPr marL="68580">
                <a:lnSpc>
                  <a:spcPct val="106000"/>
                </a:lnSpc>
                <a:spcBef>
                  <a:spcPts val="90"/>
                </a:spcBef>
              </a:pPr>
              <a:r>
                <a:rPr lang="en-US" sz="1800" b="1" dirty="0">
                  <a:solidFill>
                    <a:schemeClr val="accent1">
                      <a:lumMod val="75000"/>
                    </a:schemeClr>
                  </a:solidFill>
                  <a:effectLst/>
                  <a:ea typeface="Calibri" panose="020F0502020204030204" pitchFamily="34" charset="0"/>
                </a:rPr>
                <a:t>Objective 10: </a:t>
              </a:r>
              <a:r>
                <a:rPr lang="en-US" sz="1800" i="1" dirty="0">
                  <a:solidFill>
                    <a:schemeClr val="accent1">
                      <a:lumMod val="75000"/>
                    </a:schemeClr>
                  </a:solidFill>
                  <a:effectLst/>
                  <a:ea typeface="Calibri" panose="020F0502020204030204" pitchFamily="34" charset="0"/>
                </a:rPr>
                <a:t>To ensure that adaptations and new housing are built to high quality design standards, respecting the character and building typology of the existing village.</a:t>
              </a:r>
              <a:endParaRPr lang="en-GB" sz="1800" dirty="0">
                <a:solidFill>
                  <a:schemeClr val="accent1">
                    <a:lumMod val="75000"/>
                  </a:schemeClr>
                </a:solidFill>
                <a:effectLst/>
                <a:ea typeface="Calibri" panose="020F0502020204030204" pitchFamily="34" charset="0"/>
              </a:endParaRPr>
            </a:p>
          </p:txBody>
        </p:sp>
        <p:sp>
          <p:nvSpPr>
            <p:cNvPr id="3" name="TextBox 2">
              <a:extLst>
                <a:ext uri="{FF2B5EF4-FFF2-40B4-BE49-F238E27FC236}">
                  <a16:creationId xmlns:a16="http://schemas.microsoft.com/office/drawing/2014/main" id="{BC7BBA97-7606-448E-9B57-9E2F34A6FD61}"/>
                </a:ext>
              </a:extLst>
            </p:cNvPr>
            <p:cNvSpPr txBox="1"/>
            <p:nvPr/>
          </p:nvSpPr>
          <p:spPr>
            <a:xfrm>
              <a:off x="907543" y="1916492"/>
              <a:ext cx="8820000" cy="923330"/>
            </a:xfrm>
            <a:prstGeom prst="rect">
              <a:avLst/>
            </a:prstGeom>
            <a:solidFill>
              <a:schemeClr val="accent6">
                <a:lumMod val="20000"/>
                <a:lumOff val="80000"/>
              </a:schemeClr>
            </a:solidFill>
          </p:spPr>
          <p:txBody>
            <a:bodyPr wrap="square" rtlCol="0">
              <a:spAutoFit/>
            </a:bodyPr>
            <a:lstStyle/>
            <a:p>
              <a:r>
                <a:rPr lang="en-GB" b="1" dirty="0">
                  <a:solidFill>
                    <a:schemeClr val="accent1">
                      <a:lumMod val="75000"/>
                    </a:schemeClr>
                  </a:solidFill>
                </a:rPr>
                <a:t>Policy focus: </a:t>
              </a:r>
            </a:p>
            <a:p>
              <a:pPr marL="285750" indent="-285750">
                <a:buFont typeface="Arial" panose="020B0604020202020204" pitchFamily="34" charset="0"/>
                <a:buChar char="•"/>
              </a:pPr>
              <a:r>
                <a:rPr lang="en-GB" b="1" dirty="0">
                  <a:solidFill>
                    <a:schemeClr val="accent1">
                      <a:lumMod val="75000"/>
                    </a:schemeClr>
                  </a:solidFill>
                </a:rPr>
                <a:t>Quality </a:t>
              </a:r>
              <a:r>
                <a:rPr lang="en-GB" dirty="0">
                  <a:solidFill>
                    <a:schemeClr val="accent1">
                      <a:lumMod val="75000"/>
                    </a:schemeClr>
                  </a:solidFill>
                </a:rPr>
                <a:t>- </a:t>
              </a:r>
              <a:r>
                <a:rPr lang="en-GB" i="1" dirty="0">
                  <a:solidFill>
                    <a:schemeClr val="accent1">
                      <a:lumMod val="75000"/>
                    </a:schemeClr>
                  </a:solidFill>
                </a:rPr>
                <a:t>New developments and changes to existing buildings should respond positively to the Birchington Village-wide and Site Design Guidelines.</a:t>
              </a:r>
            </a:p>
          </p:txBody>
        </p:sp>
      </p:grpSp>
      <p:sp>
        <p:nvSpPr>
          <p:cNvPr id="6" name="TextBox 5">
            <a:extLst>
              <a:ext uri="{FF2B5EF4-FFF2-40B4-BE49-F238E27FC236}">
                <a16:creationId xmlns:a16="http://schemas.microsoft.com/office/drawing/2014/main" id="{51B85A8B-06E5-4BDC-816F-C39D87B39967}"/>
              </a:ext>
            </a:extLst>
          </p:cNvPr>
          <p:cNvSpPr txBox="1"/>
          <p:nvPr/>
        </p:nvSpPr>
        <p:spPr>
          <a:xfrm rot="16200000">
            <a:off x="-2633394" y="2633393"/>
            <a:ext cx="5913119" cy="646331"/>
          </a:xfrm>
          <a:prstGeom prst="rect">
            <a:avLst/>
          </a:prstGeom>
          <a:solidFill>
            <a:srgbClr val="E8E37E"/>
          </a:solidFill>
        </p:spPr>
        <p:txBody>
          <a:bodyPr wrap="square" rtlCol="0">
            <a:spAutoFit/>
          </a:bodyPr>
          <a:lstStyle/>
          <a:p>
            <a:pPr algn="ctr"/>
            <a:r>
              <a:rPr lang="en-GB" sz="3600" b="1" dirty="0">
                <a:solidFill>
                  <a:schemeClr val="bg1"/>
                </a:solidFill>
              </a:rPr>
              <a:t>Housing</a:t>
            </a:r>
          </a:p>
        </p:txBody>
      </p:sp>
      <p:sp>
        <p:nvSpPr>
          <p:cNvPr id="7" name="TextBox 6">
            <a:extLst>
              <a:ext uri="{FF2B5EF4-FFF2-40B4-BE49-F238E27FC236}">
                <a16:creationId xmlns:a16="http://schemas.microsoft.com/office/drawing/2014/main" id="{7F4CCEE7-6C01-4CCF-87F7-271E7265960C}"/>
              </a:ext>
            </a:extLst>
          </p:cNvPr>
          <p:cNvSpPr txBox="1"/>
          <p:nvPr/>
        </p:nvSpPr>
        <p:spPr>
          <a:xfrm>
            <a:off x="5057084" y="3415696"/>
            <a:ext cx="4537234" cy="1754326"/>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accent1">
                    <a:lumMod val="75000"/>
                  </a:schemeClr>
                </a:solidFill>
              </a:rPr>
              <a:t>National building standards</a:t>
            </a:r>
          </a:p>
          <a:p>
            <a:pPr marL="285750" indent="-285750">
              <a:buFont typeface="Arial" panose="020B0604020202020204" pitchFamily="34" charset="0"/>
              <a:buChar char="•"/>
            </a:pPr>
            <a:r>
              <a:rPr lang="en-GB" dirty="0">
                <a:solidFill>
                  <a:schemeClr val="accent1">
                    <a:lumMod val="75000"/>
                  </a:schemeClr>
                </a:solidFill>
              </a:rPr>
              <a:t>National standards for healthier communities - </a:t>
            </a:r>
            <a:r>
              <a:rPr lang="en-GB" i="1" dirty="0">
                <a:solidFill>
                  <a:schemeClr val="accent1">
                    <a:lumMod val="75000"/>
                  </a:schemeClr>
                </a:solidFill>
              </a:rPr>
              <a:t>‘</a:t>
            </a:r>
            <a:r>
              <a:rPr lang="en-US" sz="1800" i="1" dirty="0">
                <a:solidFill>
                  <a:schemeClr val="accent1">
                    <a:lumMod val="75000"/>
                  </a:schemeClr>
                </a:solidFill>
                <a:effectLst/>
                <a:ea typeface="Arial" panose="020B0604020202020204" pitchFamily="34" charset="0"/>
              </a:rPr>
              <a:t>Building for a Healthy Life’</a:t>
            </a:r>
            <a:endParaRPr lang="en-GB" i="1" dirty="0">
              <a:solidFill>
                <a:schemeClr val="accent1">
                  <a:lumMod val="75000"/>
                </a:schemeClr>
              </a:solidFill>
            </a:endParaRPr>
          </a:p>
          <a:p>
            <a:pPr marL="285750" indent="-285750">
              <a:buFont typeface="Arial" panose="020B0604020202020204" pitchFamily="34" charset="0"/>
              <a:buChar char="•"/>
            </a:pPr>
            <a:r>
              <a:rPr lang="en-GB" dirty="0">
                <a:solidFill>
                  <a:schemeClr val="accent1">
                    <a:lumMod val="75000"/>
                  </a:schemeClr>
                </a:solidFill>
              </a:rPr>
              <a:t>Locally defined character areas</a:t>
            </a:r>
          </a:p>
          <a:p>
            <a:pPr marL="285750" indent="-285750">
              <a:buFont typeface="Arial" panose="020B0604020202020204" pitchFamily="34" charset="0"/>
              <a:buChar char="•"/>
            </a:pPr>
            <a:r>
              <a:rPr lang="en-GB" dirty="0">
                <a:solidFill>
                  <a:schemeClr val="accent1">
                    <a:lumMod val="75000"/>
                  </a:schemeClr>
                </a:solidFill>
              </a:rPr>
              <a:t>Quality of Affordable Housing to no less than market housing</a:t>
            </a:r>
          </a:p>
        </p:txBody>
      </p:sp>
      <p:pic>
        <p:nvPicPr>
          <p:cNvPr id="21" name="Picture 20">
            <a:extLst>
              <a:ext uri="{FF2B5EF4-FFF2-40B4-BE49-F238E27FC236}">
                <a16:creationId xmlns:a16="http://schemas.microsoft.com/office/drawing/2014/main" id="{9FADA7E4-7B1A-4349-B1D6-029C4CCBB476}"/>
              </a:ext>
            </a:extLst>
          </p:cNvPr>
          <p:cNvPicPr>
            <a:picLocks noChangeAspect="1"/>
          </p:cNvPicPr>
          <p:nvPr/>
        </p:nvPicPr>
        <p:blipFill rotWithShape="1">
          <a:blip r:embed="rId2"/>
          <a:srcRect l="19410" t="13778" r="9939" b="18898"/>
          <a:stretch/>
        </p:blipFill>
        <p:spPr>
          <a:xfrm>
            <a:off x="1004475" y="3023718"/>
            <a:ext cx="3767822" cy="2538282"/>
          </a:xfrm>
          <a:prstGeom prst="rect">
            <a:avLst/>
          </a:prstGeom>
        </p:spPr>
      </p:pic>
    </p:spTree>
    <p:extLst>
      <p:ext uri="{BB962C8B-B14F-4D97-AF65-F5344CB8AC3E}">
        <p14:creationId xmlns:p14="http://schemas.microsoft.com/office/powerpoint/2010/main" val="1756272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D85175-6B04-4DB9-B495-5ACB79839BE7}"/>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23</a:t>
            </a:fld>
            <a:endParaRPr lang="en-GB"/>
          </a:p>
        </p:txBody>
      </p:sp>
      <p:grpSp>
        <p:nvGrpSpPr>
          <p:cNvPr id="3" name="Group 2">
            <a:extLst>
              <a:ext uri="{FF2B5EF4-FFF2-40B4-BE49-F238E27FC236}">
                <a16:creationId xmlns:a16="http://schemas.microsoft.com/office/drawing/2014/main" id="{DB5D39E9-4CBC-4730-B53A-FFF7FA48A9AE}"/>
              </a:ext>
            </a:extLst>
          </p:cNvPr>
          <p:cNvGrpSpPr/>
          <p:nvPr/>
        </p:nvGrpSpPr>
        <p:grpSpPr>
          <a:xfrm>
            <a:off x="864000" y="1296000"/>
            <a:ext cx="8820000" cy="1600387"/>
            <a:chOff x="839689" y="1421451"/>
            <a:chExt cx="7899683" cy="1600387"/>
          </a:xfrm>
        </p:grpSpPr>
        <p:sp>
          <p:nvSpPr>
            <p:cNvPr id="5" name="TextBox 4">
              <a:extLst>
                <a:ext uri="{FF2B5EF4-FFF2-40B4-BE49-F238E27FC236}">
                  <a16:creationId xmlns:a16="http://schemas.microsoft.com/office/drawing/2014/main" id="{28A997FD-B4C5-4E3A-8A04-633F6DA254F7}"/>
                </a:ext>
              </a:extLst>
            </p:cNvPr>
            <p:cNvSpPr txBox="1"/>
            <p:nvPr/>
          </p:nvSpPr>
          <p:spPr>
            <a:xfrm>
              <a:off x="839689" y="1421451"/>
              <a:ext cx="7878278" cy="671915"/>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pPr marL="68580">
                <a:lnSpc>
                  <a:spcPct val="107000"/>
                </a:lnSpc>
                <a:spcBef>
                  <a:spcPts val="90"/>
                </a:spcBef>
                <a:spcAft>
                  <a:spcPts val="0"/>
                </a:spcAft>
              </a:pPr>
              <a:r>
                <a:rPr lang="en-US" sz="1800" b="1" dirty="0">
                  <a:solidFill>
                    <a:schemeClr val="accent1">
                      <a:lumMod val="75000"/>
                    </a:schemeClr>
                  </a:solidFill>
                  <a:effectLst/>
                  <a:ea typeface="Calibri" panose="020F0502020204030204" pitchFamily="34" charset="0"/>
                </a:rPr>
                <a:t>Objective 11: </a:t>
              </a:r>
              <a:r>
                <a:rPr lang="en-US" sz="1800" i="1" dirty="0">
                  <a:solidFill>
                    <a:schemeClr val="accent1">
                      <a:lumMod val="75000"/>
                    </a:schemeClr>
                  </a:solidFill>
                  <a:effectLst/>
                  <a:ea typeface="Calibri" panose="020F0502020204030204" pitchFamily="34" charset="0"/>
                </a:rPr>
                <a:t>To enable appropriate commercial and business development that is proportionate and contributes to the economy and wellbeing of the village.</a:t>
              </a:r>
            </a:p>
          </p:txBody>
        </p:sp>
        <p:sp>
          <p:nvSpPr>
            <p:cNvPr id="6" name="TextBox 5">
              <a:extLst>
                <a:ext uri="{FF2B5EF4-FFF2-40B4-BE49-F238E27FC236}">
                  <a16:creationId xmlns:a16="http://schemas.microsoft.com/office/drawing/2014/main" id="{0EE5B100-AF9F-401D-98E6-B4019A99A028}"/>
                </a:ext>
              </a:extLst>
            </p:cNvPr>
            <p:cNvSpPr txBox="1"/>
            <p:nvPr/>
          </p:nvSpPr>
          <p:spPr>
            <a:xfrm>
              <a:off x="839689" y="2098508"/>
              <a:ext cx="7899683" cy="923330"/>
            </a:xfrm>
            <a:prstGeom prst="rect">
              <a:avLst/>
            </a:prstGeom>
            <a:solidFill>
              <a:schemeClr val="accent6">
                <a:lumMod val="20000"/>
                <a:lumOff val="80000"/>
              </a:schemeClr>
            </a:solidFill>
          </p:spPr>
          <p:txBody>
            <a:bodyPr wrap="square" rtlCol="0">
              <a:spAutoFit/>
            </a:bodyPr>
            <a:lstStyle/>
            <a:p>
              <a:r>
                <a:rPr lang="en-GB" b="1" dirty="0">
                  <a:solidFill>
                    <a:schemeClr val="accent1">
                      <a:lumMod val="75000"/>
                    </a:schemeClr>
                  </a:solidFill>
                </a:rPr>
                <a:t>Policy focus: </a:t>
              </a:r>
              <a:r>
                <a:rPr lang="en-GB" i="1" dirty="0">
                  <a:solidFill>
                    <a:schemeClr val="accent1">
                      <a:lumMod val="75000"/>
                    </a:schemeClr>
                  </a:solidFill>
                </a:rPr>
                <a:t>Sustaining businesses, supporting development that meets the needs of the community, sensitively managing change and conserving the character of our main retail and business area.</a:t>
              </a:r>
            </a:p>
          </p:txBody>
        </p:sp>
      </p:grpSp>
      <p:pic>
        <p:nvPicPr>
          <p:cNvPr id="8" name="Picture 7" descr="Diagram, engineering drawing&#10;&#10;Description automatically generated">
            <a:extLst>
              <a:ext uri="{FF2B5EF4-FFF2-40B4-BE49-F238E27FC236}">
                <a16:creationId xmlns:a16="http://schemas.microsoft.com/office/drawing/2014/main" id="{C4D49D88-2076-44B6-9959-DA5154E951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7521" y="3037747"/>
            <a:ext cx="3165331" cy="2532264"/>
          </a:xfrm>
          <a:prstGeom prst="rect">
            <a:avLst/>
          </a:prstGeom>
        </p:spPr>
      </p:pic>
      <p:pic>
        <p:nvPicPr>
          <p:cNvPr id="10" name="Picture 9" descr="A brick building with cars parked in front&#10;&#10;Description automatically generated with low confidence">
            <a:extLst>
              <a:ext uri="{FF2B5EF4-FFF2-40B4-BE49-F238E27FC236}">
                <a16:creationId xmlns:a16="http://schemas.microsoft.com/office/drawing/2014/main" id="{9D993E50-C8D2-4D1B-B374-7C3EC001C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744" y="4243097"/>
            <a:ext cx="1957699" cy="1468274"/>
          </a:xfrm>
          <a:prstGeom prst="rect">
            <a:avLst/>
          </a:prstGeom>
        </p:spPr>
      </p:pic>
      <p:sp>
        <p:nvSpPr>
          <p:cNvPr id="7" name="TextBox 6">
            <a:extLst>
              <a:ext uri="{FF2B5EF4-FFF2-40B4-BE49-F238E27FC236}">
                <a16:creationId xmlns:a16="http://schemas.microsoft.com/office/drawing/2014/main" id="{948BCD6C-29F0-413A-8BAD-6D1571DBC144}"/>
              </a:ext>
            </a:extLst>
          </p:cNvPr>
          <p:cNvSpPr txBox="1"/>
          <p:nvPr/>
        </p:nvSpPr>
        <p:spPr>
          <a:xfrm rot="16200000">
            <a:off x="-2633394" y="2633393"/>
            <a:ext cx="5913119" cy="646331"/>
          </a:xfrm>
          <a:prstGeom prst="rect">
            <a:avLst/>
          </a:prstGeom>
          <a:solidFill>
            <a:schemeClr val="accent1"/>
          </a:solidFill>
        </p:spPr>
        <p:txBody>
          <a:bodyPr wrap="square" rtlCol="0">
            <a:spAutoFit/>
          </a:bodyPr>
          <a:lstStyle/>
          <a:p>
            <a:pPr algn="ctr"/>
            <a:r>
              <a:rPr lang="en-GB" sz="3600" b="1" dirty="0">
                <a:solidFill>
                  <a:schemeClr val="bg1"/>
                </a:solidFill>
              </a:rPr>
              <a:t>Economy</a:t>
            </a:r>
          </a:p>
        </p:txBody>
      </p:sp>
      <p:sp>
        <p:nvSpPr>
          <p:cNvPr id="4" name="TextBox 3">
            <a:extLst>
              <a:ext uri="{FF2B5EF4-FFF2-40B4-BE49-F238E27FC236}">
                <a16:creationId xmlns:a16="http://schemas.microsoft.com/office/drawing/2014/main" id="{8803FAFB-F0DF-48B1-A599-1F11A9B9BFA8}"/>
              </a:ext>
            </a:extLst>
          </p:cNvPr>
          <p:cNvSpPr txBox="1"/>
          <p:nvPr/>
        </p:nvSpPr>
        <p:spPr>
          <a:xfrm>
            <a:off x="5213150" y="3288216"/>
            <a:ext cx="4386101" cy="2031325"/>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accent1">
                    <a:lumMod val="75000"/>
                  </a:schemeClr>
                </a:solidFill>
              </a:rPr>
              <a:t>Station Road &amp; The Square key to village character</a:t>
            </a:r>
          </a:p>
          <a:p>
            <a:pPr marL="285750" indent="-285750">
              <a:buFont typeface="Arial" panose="020B0604020202020204" pitchFamily="34" charset="0"/>
              <a:buChar char="•"/>
            </a:pPr>
            <a:r>
              <a:rPr lang="en-GB" dirty="0">
                <a:solidFill>
                  <a:schemeClr val="accent1">
                    <a:lumMod val="75000"/>
                  </a:schemeClr>
                </a:solidFill>
              </a:rPr>
              <a:t>Station Road improvement study</a:t>
            </a:r>
          </a:p>
          <a:p>
            <a:pPr marL="285750" indent="-285750">
              <a:buFont typeface="Arial" panose="020B0604020202020204" pitchFamily="34" charset="0"/>
              <a:buChar char="•"/>
            </a:pPr>
            <a:r>
              <a:rPr lang="en-GB" dirty="0">
                <a:solidFill>
                  <a:schemeClr val="accent1">
                    <a:lumMod val="75000"/>
                  </a:schemeClr>
                </a:solidFill>
              </a:rPr>
              <a:t>Other locations provide vital services for residents and visitors</a:t>
            </a:r>
          </a:p>
          <a:p>
            <a:pPr marL="285750" indent="-285750">
              <a:buFont typeface="Arial" panose="020B0604020202020204" pitchFamily="34" charset="0"/>
              <a:buChar char="•"/>
            </a:pPr>
            <a:r>
              <a:rPr lang="en-GB" dirty="0">
                <a:solidFill>
                  <a:schemeClr val="accent1">
                    <a:lumMod val="75000"/>
                  </a:schemeClr>
                </a:solidFill>
              </a:rPr>
              <a:t>Support appropriate development that is beneficial to the community</a:t>
            </a:r>
          </a:p>
        </p:txBody>
      </p:sp>
    </p:spTree>
    <p:extLst>
      <p:ext uri="{BB962C8B-B14F-4D97-AF65-F5344CB8AC3E}">
        <p14:creationId xmlns:p14="http://schemas.microsoft.com/office/powerpoint/2010/main" val="2956639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D85175-6B04-4DB9-B495-5ACB79839BE7}"/>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24</a:t>
            </a:fld>
            <a:endParaRPr lang="en-GB"/>
          </a:p>
        </p:txBody>
      </p:sp>
      <p:sp>
        <p:nvSpPr>
          <p:cNvPr id="7" name="TextBox 6">
            <a:extLst>
              <a:ext uri="{FF2B5EF4-FFF2-40B4-BE49-F238E27FC236}">
                <a16:creationId xmlns:a16="http://schemas.microsoft.com/office/drawing/2014/main" id="{9042C6A0-C690-4923-8E2B-1CF1068A69AF}"/>
              </a:ext>
            </a:extLst>
          </p:cNvPr>
          <p:cNvSpPr txBox="1"/>
          <p:nvPr/>
        </p:nvSpPr>
        <p:spPr>
          <a:xfrm>
            <a:off x="710214" y="1233996"/>
            <a:ext cx="8540318" cy="1015663"/>
          </a:xfrm>
          <a:prstGeom prst="rect">
            <a:avLst/>
          </a:prstGeom>
          <a:noFill/>
        </p:spPr>
        <p:txBody>
          <a:bodyPr wrap="square" rtlCol="0">
            <a:spAutoFit/>
          </a:bodyPr>
          <a:lstStyle/>
          <a:p>
            <a:r>
              <a:rPr lang="en-GB" sz="2000" dirty="0">
                <a:solidFill>
                  <a:schemeClr val="accent1">
                    <a:lumMod val="75000"/>
                  </a:schemeClr>
                </a:solidFill>
              </a:rPr>
              <a:t>Planning and delivery of health, social care and education services are strategic issues. However, the Plan can influence decision makers as they plan and provide accessible facilities for the community.</a:t>
            </a:r>
          </a:p>
        </p:txBody>
      </p:sp>
      <p:grpSp>
        <p:nvGrpSpPr>
          <p:cNvPr id="3" name="Group 2">
            <a:extLst>
              <a:ext uri="{FF2B5EF4-FFF2-40B4-BE49-F238E27FC236}">
                <a16:creationId xmlns:a16="http://schemas.microsoft.com/office/drawing/2014/main" id="{F7BBCA46-5264-44FC-A15E-799A0EF270AE}"/>
              </a:ext>
            </a:extLst>
          </p:cNvPr>
          <p:cNvGrpSpPr/>
          <p:nvPr/>
        </p:nvGrpSpPr>
        <p:grpSpPr>
          <a:xfrm>
            <a:off x="864000" y="2419667"/>
            <a:ext cx="8838000" cy="1025857"/>
            <a:chOff x="864000" y="2237173"/>
            <a:chExt cx="8838000" cy="1025857"/>
          </a:xfrm>
        </p:grpSpPr>
        <p:sp>
          <p:nvSpPr>
            <p:cNvPr id="5" name="TextBox 4">
              <a:extLst>
                <a:ext uri="{FF2B5EF4-FFF2-40B4-BE49-F238E27FC236}">
                  <a16:creationId xmlns:a16="http://schemas.microsoft.com/office/drawing/2014/main" id="{20F9A4D2-5A3B-4FE0-A0AD-A39B309F564E}"/>
                </a:ext>
              </a:extLst>
            </p:cNvPr>
            <p:cNvSpPr txBox="1"/>
            <p:nvPr/>
          </p:nvSpPr>
          <p:spPr>
            <a:xfrm>
              <a:off x="864000" y="2237173"/>
              <a:ext cx="8838000" cy="646331"/>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pPr marL="68580">
                <a:spcBef>
                  <a:spcPts val="90"/>
                </a:spcBef>
                <a:spcAft>
                  <a:spcPts val="0"/>
                </a:spcAft>
              </a:pPr>
              <a:r>
                <a:rPr lang="en-US" sz="1800" b="1" dirty="0">
                  <a:solidFill>
                    <a:schemeClr val="accent1">
                      <a:lumMod val="75000"/>
                    </a:schemeClr>
                  </a:solidFill>
                  <a:effectLst/>
                  <a:ea typeface="Calibri" panose="020F0502020204030204" pitchFamily="34" charset="0"/>
                </a:rPr>
                <a:t>Objective</a:t>
              </a:r>
              <a:r>
                <a:rPr lang="en-US" sz="1800" b="1" spc="-60" dirty="0">
                  <a:solidFill>
                    <a:schemeClr val="accent1">
                      <a:lumMod val="75000"/>
                    </a:schemeClr>
                  </a:solidFill>
                  <a:effectLst/>
                  <a:ea typeface="Calibri" panose="020F0502020204030204" pitchFamily="34" charset="0"/>
                </a:rPr>
                <a:t> </a:t>
              </a:r>
              <a:r>
                <a:rPr lang="en-US" sz="1800" b="1" dirty="0">
                  <a:solidFill>
                    <a:schemeClr val="accent1">
                      <a:lumMod val="75000"/>
                    </a:schemeClr>
                  </a:solidFill>
                  <a:effectLst/>
                  <a:ea typeface="Calibri" panose="020F0502020204030204" pitchFamily="34" charset="0"/>
                </a:rPr>
                <a:t>12:</a:t>
              </a:r>
              <a:r>
                <a:rPr lang="en-US" sz="1800" b="1" spc="-40"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Health</a:t>
              </a:r>
              <a:r>
                <a:rPr lang="en-US" sz="1800" i="1" spc="-50"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and</a:t>
              </a:r>
              <a:r>
                <a:rPr lang="en-US" sz="1800" i="1" spc="-60"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Social</a:t>
              </a:r>
              <a:r>
                <a:rPr lang="en-US" sz="1800" i="1" spc="-4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Care:</a:t>
              </a:r>
              <a:r>
                <a:rPr lang="en-US" sz="1800" i="1" spc="-40"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To</a:t>
              </a:r>
              <a:r>
                <a:rPr lang="en-US" sz="1800" i="1" spc="-4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support</a:t>
              </a:r>
              <a:r>
                <a:rPr lang="en-US" sz="1800" i="1" spc="-4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development</a:t>
              </a:r>
              <a:r>
                <a:rPr lang="en-US" sz="1800" i="1" spc="-40"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of</a:t>
              </a:r>
              <a:r>
                <a:rPr lang="en-US" sz="1800" i="1" spc="-60"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facilities</a:t>
              </a:r>
              <a:r>
                <a:rPr lang="en-US" sz="1800" i="1" spc="-5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that</a:t>
              </a:r>
              <a:r>
                <a:rPr lang="en-US" sz="1800" i="1" spc="-40"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help</a:t>
              </a:r>
              <a:r>
                <a:rPr lang="en-US" sz="1800" i="1" spc="-4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to</a:t>
              </a:r>
              <a:r>
                <a:rPr lang="en-US" sz="1800" i="1" spc="-60"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sustain, improve and enhance residents’ access to health, social and long-term care facilities.</a:t>
              </a:r>
              <a:endParaRPr lang="en-GB" sz="1600" dirty="0">
                <a:solidFill>
                  <a:schemeClr val="accent1">
                    <a:lumMod val="75000"/>
                  </a:schemeClr>
                </a:solidFill>
                <a:effectLst/>
                <a:ea typeface="Calibri" panose="020F0502020204030204" pitchFamily="34" charset="0"/>
              </a:endParaRPr>
            </a:p>
          </p:txBody>
        </p:sp>
        <p:sp>
          <p:nvSpPr>
            <p:cNvPr id="8" name="TextBox 7">
              <a:extLst>
                <a:ext uri="{FF2B5EF4-FFF2-40B4-BE49-F238E27FC236}">
                  <a16:creationId xmlns:a16="http://schemas.microsoft.com/office/drawing/2014/main" id="{3B15C21F-D2FD-40FE-9562-434AB38D5B5E}"/>
                </a:ext>
              </a:extLst>
            </p:cNvPr>
            <p:cNvSpPr txBox="1"/>
            <p:nvPr/>
          </p:nvSpPr>
          <p:spPr>
            <a:xfrm>
              <a:off x="864000" y="2893698"/>
              <a:ext cx="8838000" cy="369332"/>
            </a:xfrm>
            <a:prstGeom prst="rect">
              <a:avLst/>
            </a:prstGeom>
            <a:solidFill>
              <a:schemeClr val="accent6">
                <a:lumMod val="20000"/>
                <a:lumOff val="80000"/>
              </a:schemeClr>
            </a:solidFill>
          </p:spPr>
          <p:txBody>
            <a:bodyPr wrap="square" rtlCol="0">
              <a:spAutoFit/>
            </a:bodyPr>
            <a:lstStyle/>
            <a:p>
              <a:r>
                <a:rPr lang="en-GB" b="1" dirty="0">
                  <a:solidFill>
                    <a:schemeClr val="accent1">
                      <a:lumMod val="75000"/>
                    </a:schemeClr>
                  </a:solidFill>
                </a:rPr>
                <a:t>Policy focus: </a:t>
              </a:r>
              <a:r>
                <a:rPr lang="en-GB" i="1" dirty="0">
                  <a:solidFill>
                    <a:schemeClr val="accent1">
                      <a:lumMod val="75000"/>
                    </a:schemeClr>
                  </a:solidFill>
                </a:rPr>
                <a:t>Support for appropriate facilities that are located to maximise accessibility.</a:t>
              </a:r>
            </a:p>
          </p:txBody>
        </p:sp>
      </p:grpSp>
      <p:grpSp>
        <p:nvGrpSpPr>
          <p:cNvPr id="4" name="Group 3">
            <a:extLst>
              <a:ext uri="{FF2B5EF4-FFF2-40B4-BE49-F238E27FC236}">
                <a16:creationId xmlns:a16="http://schemas.microsoft.com/office/drawing/2014/main" id="{91B05EC7-5457-4D23-9DF2-9D43000EBF40}"/>
              </a:ext>
            </a:extLst>
          </p:cNvPr>
          <p:cNvGrpSpPr/>
          <p:nvPr/>
        </p:nvGrpSpPr>
        <p:grpSpPr>
          <a:xfrm>
            <a:off x="864000" y="3788737"/>
            <a:ext cx="8820000" cy="1295927"/>
            <a:chOff x="864000" y="3788737"/>
            <a:chExt cx="8820000" cy="1295927"/>
          </a:xfrm>
        </p:grpSpPr>
        <p:sp>
          <p:nvSpPr>
            <p:cNvPr id="6" name="TextBox 5">
              <a:extLst>
                <a:ext uri="{FF2B5EF4-FFF2-40B4-BE49-F238E27FC236}">
                  <a16:creationId xmlns:a16="http://schemas.microsoft.com/office/drawing/2014/main" id="{CDB9CAD0-C84F-485F-8483-EF575A2D698D}"/>
                </a:ext>
              </a:extLst>
            </p:cNvPr>
            <p:cNvSpPr txBox="1"/>
            <p:nvPr/>
          </p:nvSpPr>
          <p:spPr>
            <a:xfrm>
              <a:off x="864000" y="3788737"/>
              <a:ext cx="8820000" cy="646331"/>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pPr marL="68580">
                <a:spcBef>
                  <a:spcPts val="110"/>
                </a:spcBef>
              </a:pPr>
              <a:r>
                <a:rPr lang="en-US" sz="1800" b="1" dirty="0">
                  <a:solidFill>
                    <a:schemeClr val="accent1">
                      <a:lumMod val="75000"/>
                    </a:schemeClr>
                  </a:solidFill>
                  <a:effectLst/>
                  <a:ea typeface="Calibri" panose="020F0502020204030204" pitchFamily="34" charset="0"/>
                </a:rPr>
                <a:t>Objective 13: </a:t>
              </a:r>
              <a:r>
                <a:rPr lang="en-US" sz="1800" i="1" dirty="0">
                  <a:solidFill>
                    <a:schemeClr val="accent1">
                      <a:lumMod val="75000"/>
                    </a:schemeClr>
                  </a:solidFill>
                  <a:effectLst/>
                  <a:ea typeface="Calibri" panose="020F0502020204030204" pitchFamily="34" charset="0"/>
                </a:rPr>
                <a:t>Education: To support development of education facilities that provide equal and accessible opportunities for learning.</a:t>
              </a:r>
              <a:endParaRPr lang="en-GB" sz="1800" dirty="0">
                <a:solidFill>
                  <a:schemeClr val="accent1">
                    <a:lumMod val="75000"/>
                  </a:schemeClr>
                </a:solidFill>
                <a:effectLst/>
                <a:ea typeface="Calibri" panose="020F0502020204030204" pitchFamily="34" charset="0"/>
              </a:endParaRPr>
            </a:p>
          </p:txBody>
        </p:sp>
        <p:sp>
          <p:nvSpPr>
            <p:cNvPr id="9" name="TextBox 8">
              <a:extLst>
                <a:ext uri="{FF2B5EF4-FFF2-40B4-BE49-F238E27FC236}">
                  <a16:creationId xmlns:a16="http://schemas.microsoft.com/office/drawing/2014/main" id="{E5AD145D-BF39-4037-91E8-B84F28E71737}"/>
                </a:ext>
              </a:extLst>
            </p:cNvPr>
            <p:cNvSpPr txBox="1"/>
            <p:nvPr/>
          </p:nvSpPr>
          <p:spPr>
            <a:xfrm>
              <a:off x="864000" y="4438333"/>
              <a:ext cx="8820000" cy="646331"/>
            </a:xfrm>
            <a:prstGeom prst="rect">
              <a:avLst/>
            </a:prstGeom>
            <a:solidFill>
              <a:schemeClr val="accent6">
                <a:lumMod val="20000"/>
                <a:lumOff val="80000"/>
              </a:schemeClr>
            </a:solidFill>
          </p:spPr>
          <p:txBody>
            <a:bodyPr wrap="square" rtlCol="0">
              <a:spAutoFit/>
            </a:bodyPr>
            <a:lstStyle/>
            <a:p>
              <a:r>
                <a:rPr lang="en-GB" b="1" dirty="0">
                  <a:solidFill>
                    <a:schemeClr val="accent1">
                      <a:lumMod val="75000"/>
                    </a:schemeClr>
                  </a:solidFill>
                </a:rPr>
                <a:t>Policy focus: </a:t>
              </a:r>
              <a:r>
                <a:rPr lang="en-GB" i="1" dirty="0">
                  <a:solidFill>
                    <a:schemeClr val="accent1">
                      <a:lumMod val="75000"/>
                    </a:schemeClr>
                  </a:solidFill>
                </a:rPr>
                <a:t>Provision of facilities not just for students but available to the community outside operating hours. Playing fields protected from development</a:t>
              </a:r>
            </a:p>
          </p:txBody>
        </p:sp>
      </p:grpSp>
      <p:sp>
        <p:nvSpPr>
          <p:cNvPr id="10" name="TextBox 9">
            <a:extLst>
              <a:ext uri="{FF2B5EF4-FFF2-40B4-BE49-F238E27FC236}">
                <a16:creationId xmlns:a16="http://schemas.microsoft.com/office/drawing/2014/main" id="{CB862AA5-11F2-4CA9-8D40-216C04DE52D8}"/>
              </a:ext>
            </a:extLst>
          </p:cNvPr>
          <p:cNvSpPr txBox="1"/>
          <p:nvPr/>
        </p:nvSpPr>
        <p:spPr>
          <a:xfrm rot="16200000">
            <a:off x="-2633394" y="2633393"/>
            <a:ext cx="5913119" cy="646331"/>
          </a:xfrm>
          <a:prstGeom prst="rect">
            <a:avLst/>
          </a:prstGeom>
          <a:solidFill>
            <a:srgbClr val="E8E37E"/>
          </a:solidFill>
        </p:spPr>
        <p:txBody>
          <a:bodyPr wrap="square" rtlCol="0">
            <a:spAutoFit/>
          </a:bodyPr>
          <a:lstStyle/>
          <a:p>
            <a:pPr algn="ctr"/>
            <a:r>
              <a:rPr lang="en-GB" sz="3600" b="1" dirty="0">
                <a:solidFill>
                  <a:schemeClr val="bg1"/>
                </a:solidFill>
              </a:rPr>
              <a:t>Health &amp; Education</a:t>
            </a:r>
          </a:p>
        </p:txBody>
      </p:sp>
    </p:spTree>
    <p:extLst>
      <p:ext uri="{BB962C8B-B14F-4D97-AF65-F5344CB8AC3E}">
        <p14:creationId xmlns:p14="http://schemas.microsoft.com/office/powerpoint/2010/main" val="1251960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88EA7A2-BC08-4BD9-AED4-C452229FE5C4}"/>
              </a:ext>
            </a:extLst>
          </p:cNvPr>
          <p:cNvPicPr>
            <a:picLocks noChangeAspect="1"/>
          </p:cNvPicPr>
          <p:nvPr/>
        </p:nvPicPr>
        <p:blipFill rotWithShape="1">
          <a:blip r:embed="rId2"/>
          <a:srcRect l="33159" t="11628" r="34220" b="5697"/>
          <a:stretch/>
        </p:blipFill>
        <p:spPr>
          <a:xfrm rot="997595">
            <a:off x="3244099" y="2993887"/>
            <a:ext cx="1726844" cy="2370619"/>
          </a:xfrm>
          <a:prstGeom prst="rect">
            <a:avLst/>
          </a:prstGeom>
          <a:ln>
            <a:solidFill>
              <a:schemeClr val="bg1">
                <a:lumMod val="50000"/>
              </a:schemeClr>
            </a:solidFill>
          </a:ln>
        </p:spPr>
      </p:pic>
      <p:pic>
        <p:nvPicPr>
          <p:cNvPr id="6" name="Picture 5">
            <a:extLst>
              <a:ext uri="{FF2B5EF4-FFF2-40B4-BE49-F238E27FC236}">
                <a16:creationId xmlns:a16="http://schemas.microsoft.com/office/drawing/2014/main" id="{DCC71271-D0BF-4BA8-B289-AFB01B2A0EAD}"/>
              </a:ext>
            </a:extLst>
          </p:cNvPr>
          <p:cNvPicPr>
            <a:picLocks noChangeAspect="1"/>
          </p:cNvPicPr>
          <p:nvPr/>
        </p:nvPicPr>
        <p:blipFill rotWithShape="1">
          <a:blip r:embed="rId3"/>
          <a:srcRect b="27152"/>
          <a:stretch/>
        </p:blipFill>
        <p:spPr>
          <a:xfrm rot="333532">
            <a:off x="2752052" y="4172128"/>
            <a:ext cx="1593077" cy="1547363"/>
          </a:xfrm>
          <a:prstGeom prst="rect">
            <a:avLst/>
          </a:prstGeom>
        </p:spPr>
      </p:pic>
      <p:sp>
        <p:nvSpPr>
          <p:cNvPr id="2" name="Slide Number Placeholder 1">
            <a:extLst>
              <a:ext uri="{FF2B5EF4-FFF2-40B4-BE49-F238E27FC236}">
                <a16:creationId xmlns:a16="http://schemas.microsoft.com/office/drawing/2014/main" id="{24D85175-6B04-4DB9-B495-5ACB79839BE7}"/>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25</a:t>
            </a:fld>
            <a:endParaRPr lang="en-GB"/>
          </a:p>
        </p:txBody>
      </p:sp>
      <p:pic>
        <p:nvPicPr>
          <p:cNvPr id="8" name="Picture 7">
            <a:extLst>
              <a:ext uri="{FF2B5EF4-FFF2-40B4-BE49-F238E27FC236}">
                <a16:creationId xmlns:a16="http://schemas.microsoft.com/office/drawing/2014/main" id="{4AB34D8C-FE68-4C7B-95A3-2D14E3792761}"/>
              </a:ext>
            </a:extLst>
          </p:cNvPr>
          <p:cNvPicPr>
            <a:picLocks noChangeAspect="1"/>
          </p:cNvPicPr>
          <p:nvPr/>
        </p:nvPicPr>
        <p:blipFill>
          <a:blip r:embed="rId4"/>
          <a:stretch>
            <a:fillRect/>
          </a:stretch>
        </p:blipFill>
        <p:spPr>
          <a:xfrm rot="21279464">
            <a:off x="937303" y="3159401"/>
            <a:ext cx="2614728" cy="1250873"/>
          </a:xfrm>
          <a:prstGeom prst="rect">
            <a:avLst/>
          </a:prstGeom>
        </p:spPr>
      </p:pic>
      <p:grpSp>
        <p:nvGrpSpPr>
          <p:cNvPr id="3" name="Group 2">
            <a:extLst>
              <a:ext uri="{FF2B5EF4-FFF2-40B4-BE49-F238E27FC236}">
                <a16:creationId xmlns:a16="http://schemas.microsoft.com/office/drawing/2014/main" id="{C36C9A3D-64FA-4FBF-952D-FB919F6C89D5}"/>
              </a:ext>
            </a:extLst>
          </p:cNvPr>
          <p:cNvGrpSpPr/>
          <p:nvPr/>
        </p:nvGrpSpPr>
        <p:grpSpPr>
          <a:xfrm>
            <a:off x="864000" y="1296000"/>
            <a:ext cx="8820000" cy="1627024"/>
            <a:chOff x="864000" y="1305017"/>
            <a:chExt cx="8820000" cy="1627024"/>
          </a:xfrm>
        </p:grpSpPr>
        <p:sp>
          <p:nvSpPr>
            <p:cNvPr id="5" name="TextBox 4">
              <a:extLst>
                <a:ext uri="{FF2B5EF4-FFF2-40B4-BE49-F238E27FC236}">
                  <a16:creationId xmlns:a16="http://schemas.microsoft.com/office/drawing/2014/main" id="{9733942A-DB4E-48CC-9EBD-330763BE3DEB}"/>
                </a:ext>
              </a:extLst>
            </p:cNvPr>
            <p:cNvSpPr txBox="1"/>
            <p:nvPr/>
          </p:nvSpPr>
          <p:spPr>
            <a:xfrm>
              <a:off x="864000" y="1305017"/>
              <a:ext cx="8820000" cy="968278"/>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pPr marL="68580" marR="71120" algn="just">
                <a:lnSpc>
                  <a:spcPct val="107000"/>
                </a:lnSpc>
                <a:spcBef>
                  <a:spcPts val="90"/>
                </a:spcBef>
                <a:spcAft>
                  <a:spcPts val="0"/>
                </a:spcAft>
              </a:pPr>
              <a:r>
                <a:rPr lang="en-US" sz="1800" b="1" i="1" dirty="0">
                  <a:solidFill>
                    <a:schemeClr val="accent1">
                      <a:lumMod val="75000"/>
                    </a:schemeClr>
                  </a:solidFill>
                  <a:effectLst/>
                  <a:ea typeface="Calibri" panose="020F0502020204030204" pitchFamily="34" charset="0"/>
                </a:rPr>
                <a:t>Objective 14: </a:t>
              </a:r>
              <a:r>
                <a:rPr lang="en-US" sz="1800" i="1" dirty="0">
                  <a:solidFill>
                    <a:schemeClr val="accent1">
                      <a:lumMod val="75000"/>
                    </a:schemeClr>
                  </a:solidFill>
                  <a:effectLst/>
                  <a:ea typeface="Calibri" panose="020F0502020204030204" pitchFamily="34" charset="0"/>
                </a:rPr>
                <a:t>To provide, maintain and enhance high quality indoor and outdoor leisure and recreation facilities that meet the needs of the whole community and support our visitor economy.</a:t>
              </a:r>
            </a:p>
          </p:txBody>
        </p:sp>
        <p:sp>
          <p:nvSpPr>
            <p:cNvPr id="4" name="TextBox 3">
              <a:extLst>
                <a:ext uri="{FF2B5EF4-FFF2-40B4-BE49-F238E27FC236}">
                  <a16:creationId xmlns:a16="http://schemas.microsoft.com/office/drawing/2014/main" id="{E34EF449-A1F1-4E77-A154-194B43AF5802}"/>
                </a:ext>
              </a:extLst>
            </p:cNvPr>
            <p:cNvSpPr txBox="1"/>
            <p:nvPr/>
          </p:nvSpPr>
          <p:spPr>
            <a:xfrm>
              <a:off x="864000" y="2285710"/>
              <a:ext cx="8820000" cy="646331"/>
            </a:xfrm>
            <a:prstGeom prst="rect">
              <a:avLst/>
            </a:prstGeom>
            <a:solidFill>
              <a:schemeClr val="accent6">
                <a:lumMod val="20000"/>
                <a:lumOff val="80000"/>
              </a:schemeClr>
            </a:solidFill>
          </p:spPr>
          <p:txBody>
            <a:bodyPr wrap="square" rtlCol="0">
              <a:spAutoFit/>
            </a:bodyPr>
            <a:lstStyle/>
            <a:p>
              <a:r>
                <a:rPr lang="en-GB" b="1" i="1" dirty="0">
                  <a:solidFill>
                    <a:schemeClr val="accent1">
                      <a:lumMod val="75000"/>
                    </a:schemeClr>
                  </a:solidFill>
                </a:rPr>
                <a:t>Policy focus:</a:t>
              </a:r>
              <a:r>
                <a:rPr lang="en-GB" i="1" dirty="0">
                  <a:solidFill>
                    <a:schemeClr val="accent1">
                      <a:lumMod val="75000"/>
                    </a:schemeClr>
                  </a:solidFill>
                </a:rPr>
                <a:t> To enhance and maintain existing facilities, and to encourage development to reduce the gap between provision and need. </a:t>
              </a:r>
            </a:p>
          </p:txBody>
        </p:sp>
      </p:grpSp>
      <p:pic>
        <p:nvPicPr>
          <p:cNvPr id="9" name="Picture 8">
            <a:extLst>
              <a:ext uri="{FF2B5EF4-FFF2-40B4-BE49-F238E27FC236}">
                <a16:creationId xmlns:a16="http://schemas.microsoft.com/office/drawing/2014/main" id="{2638B8CE-FC31-43D0-8BBF-D4A846AB7F67}"/>
              </a:ext>
            </a:extLst>
          </p:cNvPr>
          <p:cNvPicPr>
            <a:picLocks noChangeAspect="1"/>
          </p:cNvPicPr>
          <p:nvPr/>
        </p:nvPicPr>
        <p:blipFill>
          <a:blip r:embed="rId5"/>
          <a:stretch>
            <a:fillRect/>
          </a:stretch>
        </p:blipFill>
        <p:spPr>
          <a:xfrm rot="223331">
            <a:off x="862286" y="4325772"/>
            <a:ext cx="2079684" cy="1417211"/>
          </a:xfrm>
          <a:prstGeom prst="rect">
            <a:avLst/>
          </a:prstGeom>
        </p:spPr>
      </p:pic>
      <p:sp>
        <p:nvSpPr>
          <p:cNvPr id="10" name="TextBox 9">
            <a:extLst>
              <a:ext uri="{FF2B5EF4-FFF2-40B4-BE49-F238E27FC236}">
                <a16:creationId xmlns:a16="http://schemas.microsoft.com/office/drawing/2014/main" id="{1EA26877-D22E-41FC-B96D-C010D5F76598}"/>
              </a:ext>
            </a:extLst>
          </p:cNvPr>
          <p:cNvSpPr txBox="1"/>
          <p:nvPr/>
        </p:nvSpPr>
        <p:spPr>
          <a:xfrm rot="16200000">
            <a:off x="-2633394" y="2633393"/>
            <a:ext cx="5913119" cy="646331"/>
          </a:xfrm>
          <a:prstGeom prst="rect">
            <a:avLst/>
          </a:prstGeom>
          <a:solidFill>
            <a:schemeClr val="accent1"/>
          </a:solidFill>
        </p:spPr>
        <p:txBody>
          <a:bodyPr wrap="square" rtlCol="0">
            <a:spAutoFit/>
          </a:bodyPr>
          <a:lstStyle/>
          <a:p>
            <a:pPr algn="ctr"/>
            <a:r>
              <a:rPr lang="en-GB" sz="3600" b="1" dirty="0">
                <a:solidFill>
                  <a:schemeClr val="bg1"/>
                </a:solidFill>
              </a:rPr>
              <a:t>Leisure &amp; Recreation</a:t>
            </a:r>
          </a:p>
        </p:txBody>
      </p:sp>
      <p:sp>
        <p:nvSpPr>
          <p:cNvPr id="7" name="TextBox 6">
            <a:extLst>
              <a:ext uri="{FF2B5EF4-FFF2-40B4-BE49-F238E27FC236}">
                <a16:creationId xmlns:a16="http://schemas.microsoft.com/office/drawing/2014/main" id="{A41D83E3-134B-4E01-92E9-785439768598}"/>
              </a:ext>
            </a:extLst>
          </p:cNvPr>
          <p:cNvSpPr txBox="1"/>
          <p:nvPr/>
        </p:nvSpPr>
        <p:spPr>
          <a:xfrm>
            <a:off x="5274000" y="3244098"/>
            <a:ext cx="4509192" cy="2031325"/>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accent1">
                    <a:lumMod val="75000"/>
                  </a:schemeClr>
                </a:solidFill>
              </a:rPr>
              <a:t>Shortfall in sports pitches</a:t>
            </a:r>
          </a:p>
          <a:p>
            <a:pPr marL="285750" indent="-285750">
              <a:buFont typeface="Arial" panose="020B0604020202020204" pitchFamily="34" charset="0"/>
              <a:buChar char="•"/>
            </a:pPr>
            <a:r>
              <a:rPr lang="en-GB" dirty="0">
                <a:solidFill>
                  <a:schemeClr val="accent1">
                    <a:lumMod val="75000"/>
                  </a:schemeClr>
                </a:solidFill>
              </a:rPr>
              <a:t>Memorial Recreation Ground development</a:t>
            </a:r>
          </a:p>
          <a:p>
            <a:pPr marL="285750" indent="-285750">
              <a:buFont typeface="Arial" panose="020B0604020202020204" pitchFamily="34" charset="0"/>
              <a:buChar char="•"/>
            </a:pPr>
            <a:r>
              <a:rPr lang="en-GB" dirty="0">
                <a:solidFill>
                  <a:schemeClr val="accent1">
                    <a:lumMod val="75000"/>
                  </a:schemeClr>
                </a:solidFill>
              </a:rPr>
              <a:t>Waiting list for allotments</a:t>
            </a:r>
          </a:p>
          <a:p>
            <a:pPr marL="285750" indent="-285750">
              <a:buFont typeface="Arial" panose="020B0604020202020204" pitchFamily="34" charset="0"/>
              <a:buChar char="•"/>
            </a:pPr>
            <a:r>
              <a:rPr lang="en-GB" dirty="0">
                <a:solidFill>
                  <a:schemeClr val="accent1">
                    <a:lumMod val="75000"/>
                  </a:schemeClr>
                </a:solidFill>
              </a:rPr>
              <a:t>Community halls well used and in need of updating</a:t>
            </a:r>
          </a:p>
          <a:p>
            <a:pPr marL="285750" indent="-285750">
              <a:buFont typeface="Arial" panose="020B0604020202020204" pitchFamily="34" charset="0"/>
              <a:buChar char="•"/>
            </a:pPr>
            <a:r>
              <a:rPr lang="en-GB" dirty="0">
                <a:solidFill>
                  <a:schemeClr val="accent1">
                    <a:lumMod val="75000"/>
                  </a:schemeClr>
                </a:solidFill>
              </a:rPr>
              <a:t>Support increase and upgrade of facilities</a:t>
            </a:r>
          </a:p>
          <a:p>
            <a:pPr marL="285750" indent="-285750">
              <a:buFont typeface="Arial" panose="020B0604020202020204" pitchFamily="34" charset="0"/>
              <a:buChar char="•"/>
            </a:pPr>
            <a:r>
              <a:rPr lang="en-GB" dirty="0">
                <a:solidFill>
                  <a:schemeClr val="accent1">
                    <a:lumMod val="75000"/>
                  </a:schemeClr>
                </a:solidFill>
              </a:rPr>
              <a:t>Resist loss or impairment of facilities</a:t>
            </a:r>
          </a:p>
        </p:txBody>
      </p:sp>
    </p:spTree>
    <p:extLst>
      <p:ext uri="{BB962C8B-B14F-4D97-AF65-F5344CB8AC3E}">
        <p14:creationId xmlns:p14="http://schemas.microsoft.com/office/powerpoint/2010/main" val="2766494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54B864-3987-443B-9D32-D27636AC275C}"/>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26</a:t>
            </a:fld>
            <a:endParaRPr lang="en-GB"/>
          </a:p>
        </p:txBody>
      </p:sp>
      <p:pic>
        <p:nvPicPr>
          <p:cNvPr id="7" name="Picture 6">
            <a:extLst>
              <a:ext uri="{FF2B5EF4-FFF2-40B4-BE49-F238E27FC236}">
                <a16:creationId xmlns:a16="http://schemas.microsoft.com/office/drawing/2014/main" id="{5B0835C6-375F-43F8-9F8C-CC7B429C149E}"/>
              </a:ext>
            </a:extLst>
          </p:cNvPr>
          <p:cNvPicPr>
            <a:picLocks noChangeAspect="1"/>
          </p:cNvPicPr>
          <p:nvPr/>
        </p:nvPicPr>
        <p:blipFill rotWithShape="1">
          <a:blip r:embed="rId2"/>
          <a:srcRect l="34682" t="14386" r="10066" b="18109"/>
          <a:stretch/>
        </p:blipFill>
        <p:spPr>
          <a:xfrm>
            <a:off x="913654" y="3009690"/>
            <a:ext cx="3593983" cy="2378445"/>
          </a:xfrm>
          <a:prstGeom prst="rect">
            <a:avLst/>
          </a:prstGeom>
        </p:spPr>
      </p:pic>
      <p:grpSp>
        <p:nvGrpSpPr>
          <p:cNvPr id="3" name="Group 2">
            <a:extLst>
              <a:ext uri="{FF2B5EF4-FFF2-40B4-BE49-F238E27FC236}">
                <a16:creationId xmlns:a16="http://schemas.microsoft.com/office/drawing/2014/main" id="{079B55BC-9073-487D-9C7B-054D965DE2EE}"/>
              </a:ext>
            </a:extLst>
          </p:cNvPr>
          <p:cNvGrpSpPr/>
          <p:nvPr/>
        </p:nvGrpSpPr>
        <p:grpSpPr>
          <a:xfrm>
            <a:off x="864000" y="1296000"/>
            <a:ext cx="8820000" cy="1574605"/>
            <a:chOff x="568171" y="1233996"/>
            <a:chExt cx="8096435" cy="1574605"/>
          </a:xfrm>
        </p:grpSpPr>
        <p:sp>
          <p:nvSpPr>
            <p:cNvPr id="6" name="TextBox 5">
              <a:extLst>
                <a:ext uri="{FF2B5EF4-FFF2-40B4-BE49-F238E27FC236}">
                  <a16:creationId xmlns:a16="http://schemas.microsoft.com/office/drawing/2014/main" id="{EED01090-1514-4540-BF14-5FB0D680A8DC}"/>
                </a:ext>
              </a:extLst>
            </p:cNvPr>
            <p:cNvSpPr txBox="1"/>
            <p:nvPr/>
          </p:nvSpPr>
          <p:spPr>
            <a:xfrm>
              <a:off x="568171" y="1233996"/>
              <a:ext cx="8096435" cy="646331"/>
            </a:xfrm>
            <a:prstGeom prst="rect">
              <a:avLst/>
            </a:prstGeom>
            <a:solidFill>
              <a:schemeClr val="accent2">
                <a:lumMod val="40000"/>
                <a:lumOff val="60000"/>
              </a:schemeClr>
            </a:solidFill>
            <a:ln>
              <a:solidFill>
                <a:schemeClr val="accent2">
                  <a:lumMod val="40000"/>
                  <a:lumOff val="60000"/>
                </a:schemeClr>
              </a:solidFill>
            </a:ln>
          </p:spPr>
          <p:txBody>
            <a:bodyPr wrap="square">
              <a:spAutoFit/>
            </a:bodyPr>
            <a:lstStyle/>
            <a:p>
              <a:pPr marL="68580">
                <a:spcBef>
                  <a:spcPts val="90"/>
                </a:spcBef>
                <a:spcAft>
                  <a:spcPts val="0"/>
                </a:spcAft>
              </a:pPr>
              <a:r>
                <a:rPr lang="en-US" sz="1800" b="1" dirty="0">
                  <a:solidFill>
                    <a:schemeClr val="accent1">
                      <a:lumMod val="75000"/>
                    </a:schemeClr>
                  </a:solidFill>
                  <a:effectLst/>
                  <a:ea typeface="Calibri" panose="020F0502020204030204" pitchFamily="34" charset="0"/>
                </a:rPr>
                <a:t>Objective</a:t>
              </a:r>
              <a:r>
                <a:rPr lang="en-US" sz="1800" b="1" spc="-80" dirty="0">
                  <a:solidFill>
                    <a:schemeClr val="accent1">
                      <a:lumMod val="75000"/>
                    </a:schemeClr>
                  </a:solidFill>
                  <a:effectLst/>
                  <a:ea typeface="Calibri" panose="020F0502020204030204" pitchFamily="34" charset="0"/>
                </a:rPr>
                <a:t> </a:t>
              </a:r>
              <a:r>
                <a:rPr lang="en-US" sz="1800" b="1" dirty="0">
                  <a:solidFill>
                    <a:schemeClr val="accent1">
                      <a:lumMod val="75000"/>
                    </a:schemeClr>
                  </a:solidFill>
                  <a:effectLst/>
                  <a:ea typeface="Calibri" panose="020F0502020204030204" pitchFamily="34" charset="0"/>
                </a:rPr>
                <a:t>15:</a:t>
              </a:r>
              <a:r>
                <a:rPr lang="en-US" sz="1800" b="1" spc="-6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To</a:t>
              </a:r>
              <a:r>
                <a:rPr lang="en-US" sz="1800" i="1" spc="-80"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support</a:t>
              </a:r>
              <a:r>
                <a:rPr lang="en-US" sz="1800" i="1" spc="-6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development</a:t>
              </a:r>
              <a:r>
                <a:rPr lang="en-US" sz="1800" i="1" spc="-6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of</a:t>
              </a:r>
              <a:r>
                <a:rPr lang="en-US" sz="1800" i="1" spc="-6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sites</a:t>
              </a:r>
              <a:r>
                <a:rPr lang="en-US" sz="1800" i="1" spc="-6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allocated</a:t>
              </a:r>
              <a:r>
                <a:rPr lang="en-US" sz="1800" i="1" spc="-70"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within</a:t>
              </a:r>
              <a:r>
                <a:rPr lang="en-US" sz="1800" i="1" spc="-70"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the</a:t>
              </a:r>
              <a:r>
                <a:rPr lang="en-US" sz="1800" i="1" spc="-6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Local</a:t>
              </a:r>
              <a:r>
                <a:rPr lang="en-US" sz="1800" i="1" spc="-80"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Plan</a:t>
              </a:r>
              <a:r>
                <a:rPr lang="en-US" sz="1800" i="1" spc="-7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that</a:t>
              </a:r>
              <a:r>
                <a:rPr lang="en-US" sz="1800" i="1" spc="-6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is</a:t>
              </a:r>
              <a:r>
                <a:rPr lang="en-US" sz="1800" i="1" spc="-75" dirty="0">
                  <a:solidFill>
                    <a:schemeClr val="accent1">
                      <a:lumMod val="75000"/>
                    </a:schemeClr>
                  </a:solidFill>
                  <a:effectLst/>
                  <a:ea typeface="Calibri" panose="020F0502020204030204" pitchFamily="34" charset="0"/>
                </a:rPr>
                <a:t> </a:t>
              </a:r>
              <a:r>
                <a:rPr lang="en-US" sz="1800" i="1" dirty="0">
                  <a:solidFill>
                    <a:schemeClr val="accent1">
                      <a:lumMod val="75000"/>
                    </a:schemeClr>
                  </a:solidFill>
                  <a:effectLst/>
                  <a:ea typeface="Calibri" panose="020F0502020204030204" pitchFamily="34" charset="0"/>
                </a:rPr>
                <a:t>consistent with the community’s wish to “build a village not a housing estate”.</a:t>
              </a:r>
              <a:endParaRPr lang="en-GB" sz="1600" dirty="0">
                <a:effectLst/>
                <a:ea typeface="Calibri" panose="020F0502020204030204" pitchFamily="34" charset="0"/>
              </a:endParaRPr>
            </a:p>
          </p:txBody>
        </p:sp>
        <p:sp>
          <p:nvSpPr>
            <p:cNvPr id="8" name="TextBox 7">
              <a:extLst>
                <a:ext uri="{FF2B5EF4-FFF2-40B4-BE49-F238E27FC236}">
                  <a16:creationId xmlns:a16="http://schemas.microsoft.com/office/drawing/2014/main" id="{F7BE2C3D-0415-4202-BBE2-B3C91D0C2DAA}"/>
                </a:ext>
              </a:extLst>
            </p:cNvPr>
            <p:cNvSpPr txBox="1"/>
            <p:nvPr/>
          </p:nvSpPr>
          <p:spPr>
            <a:xfrm>
              <a:off x="568171" y="1885271"/>
              <a:ext cx="8096435" cy="923330"/>
            </a:xfrm>
            <a:prstGeom prst="rect">
              <a:avLst/>
            </a:prstGeom>
            <a:solidFill>
              <a:schemeClr val="accent6">
                <a:lumMod val="20000"/>
                <a:lumOff val="80000"/>
              </a:schemeClr>
            </a:solidFill>
          </p:spPr>
          <p:txBody>
            <a:bodyPr wrap="square" rtlCol="0">
              <a:spAutoFit/>
            </a:bodyPr>
            <a:lstStyle/>
            <a:p>
              <a:r>
                <a:rPr lang="en-GB" b="1" dirty="0">
                  <a:solidFill>
                    <a:schemeClr val="accent1">
                      <a:lumMod val="75000"/>
                    </a:schemeClr>
                  </a:solidFill>
                </a:rPr>
                <a:t>Policy focus: </a:t>
              </a:r>
              <a:r>
                <a:rPr lang="en-GB" i="1" dirty="0">
                  <a:solidFill>
                    <a:schemeClr val="accent1">
                      <a:lumMod val="75000"/>
                    </a:schemeClr>
                  </a:solidFill>
                </a:rPr>
                <a:t>To ensure that new development meets local design codes, reflecting the topography and is consistent with the character of the village. Facilities should meet the needs of the existing community as well as new residents.</a:t>
              </a:r>
            </a:p>
          </p:txBody>
        </p:sp>
      </p:grpSp>
      <p:sp>
        <p:nvSpPr>
          <p:cNvPr id="9" name="TextBox 8">
            <a:extLst>
              <a:ext uri="{FF2B5EF4-FFF2-40B4-BE49-F238E27FC236}">
                <a16:creationId xmlns:a16="http://schemas.microsoft.com/office/drawing/2014/main" id="{7220E8C7-F6C3-4448-A4E3-5F51A6BBCB55}"/>
              </a:ext>
            </a:extLst>
          </p:cNvPr>
          <p:cNvSpPr txBox="1"/>
          <p:nvPr/>
        </p:nvSpPr>
        <p:spPr>
          <a:xfrm rot="16200000">
            <a:off x="-2633394" y="2633393"/>
            <a:ext cx="5913119" cy="646331"/>
          </a:xfrm>
          <a:prstGeom prst="rect">
            <a:avLst/>
          </a:prstGeom>
          <a:solidFill>
            <a:srgbClr val="7030A0"/>
          </a:solidFill>
        </p:spPr>
        <p:txBody>
          <a:bodyPr wrap="square" rtlCol="0">
            <a:spAutoFit/>
          </a:bodyPr>
          <a:lstStyle/>
          <a:p>
            <a:pPr algn="ctr"/>
            <a:r>
              <a:rPr lang="en-GB" sz="3600" b="1" dirty="0">
                <a:solidFill>
                  <a:schemeClr val="bg1"/>
                </a:solidFill>
              </a:rPr>
              <a:t>Strategic Sites</a:t>
            </a:r>
          </a:p>
        </p:txBody>
      </p:sp>
      <p:sp>
        <p:nvSpPr>
          <p:cNvPr id="4" name="TextBox 3">
            <a:extLst>
              <a:ext uri="{FF2B5EF4-FFF2-40B4-BE49-F238E27FC236}">
                <a16:creationId xmlns:a16="http://schemas.microsoft.com/office/drawing/2014/main" id="{7DD8229A-9ECA-4F39-B778-0293CA53AEEF}"/>
              </a:ext>
            </a:extLst>
          </p:cNvPr>
          <p:cNvSpPr txBox="1"/>
          <p:nvPr/>
        </p:nvSpPr>
        <p:spPr>
          <a:xfrm>
            <a:off x="4774959" y="2976677"/>
            <a:ext cx="4900817" cy="2585323"/>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accent1">
                    <a:lumMod val="75000"/>
                  </a:schemeClr>
                </a:solidFill>
              </a:rPr>
              <a:t>Design and layout to reflect site topography</a:t>
            </a:r>
          </a:p>
          <a:p>
            <a:pPr marL="285750" indent="-285750">
              <a:buFont typeface="Arial" panose="020B0604020202020204" pitchFamily="34" charset="0"/>
              <a:buChar char="•"/>
            </a:pPr>
            <a:r>
              <a:rPr lang="en-GB" dirty="0">
                <a:solidFill>
                  <a:schemeClr val="accent1">
                    <a:lumMod val="75000"/>
                  </a:schemeClr>
                </a:solidFill>
              </a:rPr>
              <a:t>Transition between new and existing seamless</a:t>
            </a:r>
          </a:p>
          <a:p>
            <a:pPr marL="285750" indent="-285750">
              <a:buFont typeface="Arial" panose="020B0604020202020204" pitchFamily="34" charset="0"/>
              <a:buChar char="•"/>
            </a:pPr>
            <a:r>
              <a:rPr lang="en-GB" dirty="0">
                <a:solidFill>
                  <a:schemeClr val="accent1">
                    <a:lumMod val="75000"/>
                  </a:schemeClr>
                </a:solidFill>
              </a:rPr>
              <a:t>Consistency with adjoining character areas</a:t>
            </a:r>
          </a:p>
          <a:p>
            <a:pPr marL="285750" indent="-285750">
              <a:buFont typeface="Arial" panose="020B0604020202020204" pitchFamily="34" charset="0"/>
              <a:buChar char="•"/>
            </a:pPr>
            <a:r>
              <a:rPr lang="en-GB" dirty="0">
                <a:solidFill>
                  <a:schemeClr val="accent1">
                    <a:lumMod val="75000"/>
                  </a:schemeClr>
                </a:solidFill>
              </a:rPr>
              <a:t>Housing mix</a:t>
            </a:r>
          </a:p>
          <a:p>
            <a:pPr marL="285750" indent="-285750">
              <a:buFont typeface="Arial" panose="020B0604020202020204" pitchFamily="34" charset="0"/>
              <a:buChar char="•"/>
            </a:pPr>
            <a:r>
              <a:rPr lang="en-GB" dirty="0">
                <a:solidFill>
                  <a:schemeClr val="accent1">
                    <a:lumMod val="75000"/>
                  </a:schemeClr>
                </a:solidFill>
              </a:rPr>
              <a:t>Protect rights of way </a:t>
            </a:r>
          </a:p>
          <a:p>
            <a:pPr marL="285750" indent="-285750">
              <a:buFont typeface="Arial" panose="020B0604020202020204" pitchFamily="34" charset="0"/>
              <a:buChar char="•"/>
            </a:pPr>
            <a:r>
              <a:rPr lang="en-GB" dirty="0">
                <a:solidFill>
                  <a:schemeClr val="accent1">
                    <a:lumMod val="75000"/>
                  </a:schemeClr>
                </a:solidFill>
              </a:rPr>
              <a:t>Support new pedestrian and cycle routes to connect to the village</a:t>
            </a:r>
          </a:p>
          <a:p>
            <a:pPr marL="285750" indent="-285750">
              <a:buFont typeface="Arial" panose="020B0604020202020204" pitchFamily="34" charset="0"/>
              <a:buChar char="•"/>
            </a:pPr>
            <a:r>
              <a:rPr lang="en-GB" dirty="0">
                <a:solidFill>
                  <a:schemeClr val="accent1">
                    <a:lumMod val="75000"/>
                  </a:schemeClr>
                </a:solidFill>
              </a:rPr>
              <a:t>New amenities and services to be located in safe, accessible locations</a:t>
            </a:r>
          </a:p>
        </p:txBody>
      </p:sp>
    </p:spTree>
    <p:extLst>
      <p:ext uri="{BB962C8B-B14F-4D97-AF65-F5344CB8AC3E}">
        <p14:creationId xmlns:p14="http://schemas.microsoft.com/office/powerpoint/2010/main" val="1532019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FEF32A-00EF-4E15-81C3-1FCEB0048D9F}"/>
              </a:ext>
            </a:extLst>
          </p:cNvPr>
          <p:cNvSpPr txBox="1"/>
          <p:nvPr/>
        </p:nvSpPr>
        <p:spPr>
          <a:xfrm>
            <a:off x="1677881" y="1970843"/>
            <a:ext cx="5850384" cy="584775"/>
          </a:xfrm>
          <a:prstGeom prst="rect">
            <a:avLst/>
          </a:prstGeom>
          <a:noFill/>
        </p:spPr>
        <p:txBody>
          <a:bodyPr wrap="square" rtlCol="0">
            <a:spAutoFit/>
          </a:bodyPr>
          <a:lstStyle/>
          <a:p>
            <a:pPr algn="ctr"/>
            <a:r>
              <a:rPr lang="en-US" sz="3200" b="1" dirty="0">
                <a:solidFill>
                  <a:schemeClr val="accent1"/>
                </a:solidFill>
              </a:rPr>
              <a:t>A pause for Questions</a:t>
            </a:r>
            <a:endParaRPr lang="en-GB" sz="3200" b="1" dirty="0">
              <a:solidFill>
                <a:schemeClr val="accent1"/>
              </a:solidFill>
            </a:endParaRPr>
          </a:p>
        </p:txBody>
      </p:sp>
      <p:pic>
        <p:nvPicPr>
          <p:cNvPr id="3" name="Picture 2" descr="Yellow and blue symbols">
            <a:extLst>
              <a:ext uri="{FF2B5EF4-FFF2-40B4-BE49-F238E27FC236}">
                <a16:creationId xmlns:a16="http://schemas.microsoft.com/office/drawing/2014/main" id="{B7D99637-63A6-4FE2-8712-98512FC664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0258" y="2920752"/>
            <a:ext cx="2853709" cy="2183907"/>
          </a:xfrm>
          <a:prstGeom prst="rect">
            <a:avLst/>
          </a:prstGeom>
        </p:spPr>
      </p:pic>
    </p:spTree>
    <p:extLst>
      <p:ext uri="{BB962C8B-B14F-4D97-AF65-F5344CB8AC3E}">
        <p14:creationId xmlns:p14="http://schemas.microsoft.com/office/powerpoint/2010/main" val="33812191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BE42CE-C6C0-4A9B-BF08-C346F1ACB16D}"/>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28</a:t>
            </a:fld>
            <a:endParaRPr lang="en-GB"/>
          </a:p>
        </p:txBody>
      </p:sp>
      <p:grpSp>
        <p:nvGrpSpPr>
          <p:cNvPr id="3" name="Group 2">
            <a:extLst>
              <a:ext uri="{FF2B5EF4-FFF2-40B4-BE49-F238E27FC236}">
                <a16:creationId xmlns:a16="http://schemas.microsoft.com/office/drawing/2014/main" id="{11F373CE-29D8-431C-8124-6F528FE1F34B}"/>
              </a:ext>
            </a:extLst>
          </p:cNvPr>
          <p:cNvGrpSpPr/>
          <p:nvPr/>
        </p:nvGrpSpPr>
        <p:grpSpPr>
          <a:xfrm>
            <a:off x="648127" y="1178772"/>
            <a:ext cx="1575738" cy="4218010"/>
            <a:chOff x="396191" y="870489"/>
            <a:chExt cx="1012384" cy="4328928"/>
          </a:xfrm>
        </p:grpSpPr>
        <p:sp>
          <p:nvSpPr>
            <p:cNvPr id="4" name="Arrow: Right 3">
              <a:extLst>
                <a:ext uri="{FF2B5EF4-FFF2-40B4-BE49-F238E27FC236}">
                  <a16:creationId xmlns:a16="http://schemas.microsoft.com/office/drawing/2014/main" id="{88478830-0E21-4197-9CF9-3673C5A85286}"/>
                </a:ext>
              </a:extLst>
            </p:cNvPr>
            <p:cNvSpPr/>
            <p:nvPr/>
          </p:nvSpPr>
          <p:spPr>
            <a:xfrm rot="5400000">
              <a:off x="-1084551" y="2611395"/>
              <a:ext cx="3943475" cy="461665"/>
            </a:xfrm>
            <a:prstGeom prst="rightArrow">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b="1" dirty="0">
                <a:solidFill>
                  <a:schemeClr val="tx1"/>
                </a:solidFill>
              </a:endParaRPr>
            </a:p>
          </p:txBody>
        </p:sp>
        <p:sp>
          <p:nvSpPr>
            <p:cNvPr id="5" name="TextBox 4">
              <a:extLst>
                <a:ext uri="{FF2B5EF4-FFF2-40B4-BE49-F238E27FC236}">
                  <a16:creationId xmlns:a16="http://schemas.microsoft.com/office/drawing/2014/main" id="{8A90B493-4ED7-4096-9BE4-F8C39504D926}"/>
                </a:ext>
              </a:extLst>
            </p:cNvPr>
            <p:cNvSpPr txBox="1"/>
            <p:nvPr/>
          </p:nvSpPr>
          <p:spPr>
            <a:xfrm>
              <a:off x="396191" y="870489"/>
              <a:ext cx="1012384" cy="532318"/>
            </a:xfrm>
            <a:prstGeom prst="rect">
              <a:avLst/>
            </a:prstGeom>
            <a:solidFill>
              <a:schemeClr val="bg1"/>
            </a:solidFill>
            <a:ln>
              <a:solidFill>
                <a:schemeClr val="bg1"/>
              </a:solidFill>
            </a:ln>
          </p:spPr>
          <p:txBody>
            <a:bodyPr wrap="none" rtlCol="0">
              <a:spAutoFit/>
            </a:bodyPr>
            <a:lstStyle/>
            <a:p>
              <a:pPr algn="ctr"/>
              <a:r>
                <a:rPr lang="en-GB" sz="1600" b="1" dirty="0"/>
                <a:t>September /</a:t>
              </a:r>
            </a:p>
            <a:p>
              <a:pPr algn="ctr"/>
              <a:r>
                <a:rPr lang="en-GB" sz="1600" b="1" dirty="0"/>
                <a:t>October</a:t>
              </a:r>
            </a:p>
          </p:txBody>
        </p:sp>
        <p:sp>
          <p:nvSpPr>
            <p:cNvPr id="6" name="TextBox 5">
              <a:extLst>
                <a:ext uri="{FF2B5EF4-FFF2-40B4-BE49-F238E27FC236}">
                  <a16:creationId xmlns:a16="http://schemas.microsoft.com/office/drawing/2014/main" id="{A9802704-5A98-4613-A572-DA5F1CAAD0B1}"/>
                </a:ext>
              </a:extLst>
            </p:cNvPr>
            <p:cNvSpPr txBox="1"/>
            <p:nvPr/>
          </p:nvSpPr>
          <p:spPr>
            <a:xfrm>
              <a:off x="433320" y="1932077"/>
              <a:ext cx="944863" cy="600152"/>
            </a:xfrm>
            <a:prstGeom prst="rect">
              <a:avLst/>
            </a:prstGeom>
            <a:solidFill>
              <a:schemeClr val="bg1"/>
            </a:solidFill>
            <a:ln>
              <a:solidFill>
                <a:schemeClr val="bg1"/>
              </a:solidFill>
            </a:ln>
          </p:spPr>
          <p:txBody>
            <a:bodyPr wrap="square" rtlCol="0">
              <a:spAutoFit/>
            </a:bodyPr>
            <a:lstStyle/>
            <a:p>
              <a:pPr algn="ctr"/>
              <a:r>
                <a:rPr lang="en-GB" sz="1600" b="1" dirty="0"/>
                <a:t>November /</a:t>
              </a:r>
            </a:p>
            <a:p>
              <a:pPr algn="ctr"/>
              <a:r>
                <a:rPr lang="en-GB" sz="1600" b="1" dirty="0"/>
                <a:t>December</a:t>
              </a:r>
            </a:p>
          </p:txBody>
        </p:sp>
        <p:sp>
          <p:nvSpPr>
            <p:cNvPr id="7" name="TextBox 6">
              <a:extLst>
                <a:ext uri="{FF2B5EF4-FFF2-40B4-BE49-F238E27FC236}">
                  <a16:creationId xmlns:a16="http://schemas.microsoft.com/office/drawing/2014/main" id="{82537D97-C0CC-446C-A68D-A76D09289C15}"/>
                </a:ext>
              </a:extLst>
            </p:cNvPr>
            <p:cNvSpPr txBox="1"/>
            <p:nvPr/>
          </p:nvSpPr>
          <p:spPr>
            <a:xfrm>
              <a:off x="504249" y="2969475"/>
              <a:ext cx="794716" cy="600152"/>
            </a:xfrm>
            <a:prstGeom prst="rect">
              <a:avLst/>
            </a:prstGeom>
            <a:solidFill>
              <a:schemeClr val="bg1"/>
            </a:solidFill>
            <a:ln>
              <a:solidFill>
                <a:schemeClr val="bg1"/>
              </a:solidFill>
            </a:ln>
          </p:spPr>
          <p:txBody>
            <a:bodyPr wrap="square" rtlCol="0">
              <a:spAutoFit/>
            </a:bodyPr>
            <a:lstStyle/>
            <a:p>
              <a:pPr algn="ctr"/>
              <a:r>
                <a:rPr lang="en-GB" sz="1600" b="1" dirty="0"/>
                <a:t>January /</a:t>
              </a:r>
            </a:p>
            <a:p>
              <a:pPr algn="ctr"/>
              <a:r>
                <a:rPr lang="en-GB" sz="1600" b="1" dirty="0"/>
                <a:t>February</a:t>
              </a:r>
            </a:p>
          </p:txBody>
        </p:sp>
        <p:sp>
          <p:nvSpPr>
            <p:cNvPr id="8" name="TextBox 7">
              <a:extLst>
                <a:ext uri="{FF2B5EF4-FFF2-40B4-BE49-F238E27FC236}">
                  <a16:creationId xmlns:a16="http://schemas.microsoft.com/office/drawing/2014/main" id="{CD2361A7-58FF-4D02-AEFB-E2B35AFD2595}"/>
                </a:ext>
              </a:extLst>
            </p:cNvPr>
            <p:cNvSpPr txBox="1"/>
            <p:nvPr/>
          </p:nvSpPr>
          <p:spPr>
            <a:xfrm>
              <a:off x="558750" y="3882308"/>
              <a:ext cx="712797" cy="600152"/>
            </a:xfrm>
            <a:prstGeom prst="rect">
              <a:avLst/>
            </a:prstGeom>
            <a:solidFill>
              <a:schemeClr val="bg1"/>
            </a:solidFill>
            <a:ln>
              <a:solidFill>
                <a:schemeClr val="bg1"/>
              </a:solidFill>
            </a:ln>
          </p:spPr>
          <p:txBody>
            <a:bodyPr wrap="square" rtlCol="0">
              <a:spAutoFit/>
            </a:bodyPr>
            <a:lstStyle/>
            <a:p>
              <a:pPr algn="ctr"/>
              <a:r>
                <a:rPr lang="en-GB" sz="1600" b="1" dirty="0"/>
                <a:t>March / </a:t>
              </a:r>
            </a:p>
            <a:p>
              <a:pPr algn="ctr"/>
              <a:r>
                <a:rPr lang="en-GB" sz="1600" b="1" dirty="0"/>
                <a:t>April</a:t>
              </a:r>
            </a:p>
          </p:txBody>
        </p:sp>
        <p:sp>
          <p:nvSpPr>
            <p:cNvPr id="9" name="TextBox 8">
              <a:extLst>
                <a:ext uri="{FF2B5EF4-FFF2-40B4-BE49-F238E27FC236}">
                  <a16:creationId xmlns:a16="http://schemas.microsoft.com/office/drawing/2014/main" id="{1596920A-360E-41DE-8C2E-962C9A5AF793}"/>
                </a:ext>
              </a:extLst>
            </p:cNvPr>
            <p:cNvSpPr txBox="1"/>
            <p:nvPr/>
          </p:nvSpPr>
          <p:spPr>
            <a:xfrm>
              <a:off x="656354" y="4851960"/>
              <a:ext cx="438751" cy="347457"/>
            </a:xfrm>
            <a:prstGeom prst="rect">
              <a:avLst/>
            </a:prstGeom>
            <a:solidFill>
              <a:schemeClr val="bg1"/>
            </a:solidFill>
            <a:ln>
              <a:solidFill>
                <a:schemeClr val="bg1"/>
              </a:solidFill>
            </a:ln>
          </p:spPr>
          <p:txBody>
            <a:bodyPr wrap="square" rtlCol="0">
              <a:spAutoFit/>
            </a:bodyPr>
            <a:lstStyle/>
            <a:p>
              <a:pPr algn="ctr"/>
              <a:r>
                <a:rPr lang="en-GB" sz="1600" b="1" dirty="0"/>
                <a:t>May</a:t>
              </a:r>
            </a:p>
          </p:txBody>
        </p:sp>
      </p:grpSp>
      <p:sp>
        <p:nvSpPr>
          <p:cNvPr id="26" name="TextBox 25">
            <a:extLst>
              <a:ext uri="{FF2B5EF4-FFF2-40B4-BE49-F238E27FC236}">
                <a16:creationId xmlns:a16="http://schemas.microsoft.com/office/drawing/2014/main" id="{67E774D1-807C-4312-965A-8428DE4BA5E1}"/>
              </a:ext>
            </a:extLst>
          </p:cNvPr>
          <p:cNvSpPr txBox="1"/>
          <p:nvPr/>
        </p:nvSpPr>
        <p:spPr>
          <a:xfrm rot="16200000">
            <a:off x="-2646161" y="2646459"/>
            <a:ext cx="5939248" cy="646331"/>
          </a:xfrm>
          <a:prstGeom prst="rect">
            <a:avLst/>
          </a:prstGeom>
          <a:solidFill>
            <a:schemeClr val="accent1">
              <a:lumMod val="60000"/>
              <a:lumOff val="40000"/>
            </a:schemeClr>
          </a:solidFill>
        </p:spPr>
        <p:txBody>
          <a:bodyPr wrap="square">
            <a:spAutoFit/>
          </a:bodyPr>
          <a:lstStyle/>
          <a:p>
            <a:pPr algn="ct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What Happens Next?</a:t>
            </a:r>
            <a:endParaRPr lang="en-GB" sz="3600" dirty="0">
              <a:solidFill>
                <a:schemeClr val="bg1"/>
              </a:solidFill>
            </a:endParaRPr>
          </a:p>
        </p:txBody>
      </p:sp>
      <p:grpSp>
        <p:nvGrpSpPr>
          <p:cNvPr id="10" name="Group 9">
            <a:extLst>
              <a:ext uri="{FF2B5EF4-FFF2-40B4-BE49-F238E27FC236}">
                <a16:creationId xmlns:a16="http://schemas.microsoft.com/office/drawing/2014/main" id="{9BB7711C-C248-43F1-84DC-2431D4C1877B}"/>
              </a:ext>
            </a:extLst>
          </p:cNvPr>
          <p:cNvGrpSpPr/>
          <p:nvPr/>
        </p:nvGrpSpPr>
        <p:grpSpPr>
          <a:xfrm>
            <a:off x="2153008" y="1211422"/>
            <a:ext cx="6987440" cy="4243414"/>
            <a:chOff x="2153008" y="1211422"/>
            <a:chExt cx="6987440" cy="4243414"/>
          </a:xfrm>
        </p:grpSpPr>
        <p:sp>
          <p:nvSpPr>
            <p:cNvPr id="11" name="TextBox 10">
              <a:extLst>
                <a:ext uri="{FF2B5EF4-FFF2-40B4-BE49-F238E27FC236}">
                  <a16:creationId xmlns:a16="http://schemas.microsoft.com/office/drawing/2014/main" id="{86D3DD3D-BE44-4CF8-A207-C339D949E096}"/>
                </a:ext>
              </a:extLst>
            </p:cNvPr>
            <p:cNvSpPr txBox="1"/>
            <p:nvPr/>
          </p:nvSpPr>
          <p:spPr>
            <a:xfrm>
              <a:off x="2180319" y="1827737"/>
              <a:ext cx="6932819" cy="296626"/>
            </a:xfrm>
            <a:prstGeom prst="rect">
              <a:avLst/>
            </a:prstGeom>
            <a:solidFill>
              <a:schemeClr val="accent4">
                <a:lumMod val="20000"/>
                <a:lumOff val="80000"/>
              </a:schemeClr>
            </a:solidFill>
            <a:ln w="28575">
              <a:solidFill>
                <a:schemeClr val="accent1"/>
              </a:solidFill>
            </a:ln>
          </p:spPr>
          <p:txBody>
            <a:bodyPr wrap="square" rtlCol="0">
              <a:spAutoFit/>
            </a:bodyPr>
            <a:lstStyle/>
            <a:p>
              <a:pPr algn="ctr"/>
              <a:r>
                <a:rPr lang="en-GB" sz="1400" b="1" dirty="0">
                  <a:solidFill>
                    <a:schemeClr val="accent1">
                      <a:lumMod val="75000"/>
                    </a:schemeClr>
                  </a:solidFill>
                </a:rPr>
                <a:t>Parish Council considers responses, modifies the plan if necessary and approves it </a:t>
              </a:r>
            </a:p>
          </p:txBody>
        </p:sp>
        <p:sp>
          <p:nvSpPr>
            <p:cNvPr id="12" name="TextBox 11">
              <a:extLst>
                <a:ext uri="{FF2B5EF4-FFF2-40B4-BE49-F238E27FC236}">
                  <a16:creationId xmlns:a16="http://schemas.microsoft.com/office/drawing/2014/main" id="{78E1CC0F-CC0F-4471-A4F6-5BABDE6C214E}"/>
                </a:ext>
              </a:extLst>
            </p:cNvPr>
            <p:cNvSpPr txBox="1"/>
            <p:nvPr/>
          </p:nvSpPr>
          <p:spPr>
            <a:xfrm>
              <a:off x="2153008" y="1211422"/>
              <a:ext cx="6987440" cy="296626"/>
            </a:xfrm>
            <a:prstGeom prst="rect">
              <a:avLst/>
            </a:prstGeom>
            <a:solidFill>
              <a:schemeClr val="accent4">
                <a:lumMod val="20000"/>
                <a:lumOff val="80000"/>
              </a:schemeClr>
            </a:solidFill>
            <a:ln w="28575">
              <a:solidFill>
                <a:schemeClr val="accent1"/>
              </a:solidFill>
            </a:ln>
          </p:spPr>
          <p:txBody>
            <a:bodyPr wrap="square">
              <a:spAutoFit/>
            </a:bodyPr>
            <a:lstStyle/>
            <a:p>
              <a:pPr algn="ctr"/>
              <a:r>
                <a:rPr lang="en-GB" sz="1400" b="1" dirty="0">
                  <a:solidFill>
                    <a:schemeClr val="accent1">
                      <a:lumMod val="75000"/>
                    </a:schemeClr>
                  </a:solidFill>
                </a:rPr>
                <a:t>Formal 42 day Consultation period</a:t>
              </a:r>
              <a:endParaRPr lang="en-GB" sz="1400" dirty="0">
                <a:solidFill>
                  <a:schemeClr val="accent1">
                    <a:lumMod val="75000"/>
                  </a:schemeClr>
                </a:solidFill>
              </a:endParaRPr>
            </a:p>
          </p:txBody>
        </p:sp>
        <p:sp>
          <p:nvSpPr>
            <p:cNvPr id="13" name="TextBox 12">
              <a:extLst>
                <a:ext uri="{FF2B5EF4-FFF2-40B4-BE49-F238E27FC236}">
                  <a16:creationId xmlns:a16="http://schemas.microsoft.com/office/drawing/2014/main" id="{75F1EAF5-2C79-4A43-9405-DC3E94F53D2E}"/>
                </a:ext>
              </a:extLst>
            </p:cNvPr>
            <p:cNvSpPr txBox="1"/>
            <p:nvPr/>
          </p:nvSpPr>
          <p:spPr>
            <a:xfrm>
              <a:off x="2153009" y="2444052"/>
              <a:ext cx="6987438" cy="307777"/>
            </a:xfrm>
            <a:prstGeom prst="rect">
              <a:avLst/>
            </a:prstGeom>
            <a:solidFill>
              <a:schemeClr val="accent4">
                <a:lumMod val="20000"/>
                <a:lumOff val="80000"/>
              </a:schemeClr>
            </a:solidFill>
            <a:ln w="28575">
              <a:solidFill>
                <a:schemeClr val="accent1"/>
              </a:solidFill>
            </a:ln>
          </p:spPr>
          <p:txBody>
            <a:bodyPr wrap="square">
              <a:spAutoFit/>
            </a:bodyPr>
            <a:lstStyle/>
            <a:p>
              <a:pPr algn="ctr"/>
              <a:r>
                <a:rPr lang="en-GB" sz="1400" b="1" dirty="0">
                  <a:solidFill>
                    <a:schemeClr val="accent1">
                      <a:lumMod val="75000"/>
                    </a:schemeClr>
                  </a:solidFill>
                </a:rPr>
                <a:t>Plan submitted to Thanet District Council - TDC publicise and invite comments</a:t>
              </a:r>
            </a:p>
          </p:txBody>
        </p:sp>
        <p:sp>
          <p:nvSpPr>
            <p:cNvPr id="14" name="TextBox 13">
              <a:extLst>
                <a:ext uri="{FF2B5EF4-FFF2-40B4-BE49-F238E27FC236}">
                  <a16:creationId xmlns:a16="http://schemas.microsoft.com/office/drawing/2014/main" id="{DBA37EC7-B1A4-47EE-9CF4-6132F3EFF065}"/>
                </a:ext>
              </a:extLst>
            </p:cNvPr>
            <p:cNvSpPr txBox="1"/>
            <p:nvPr/>
          </p:nvSpPr>
          <p:spPr>
            <a:xfrm>
              <a:off x="2166664" y="3687833"/>
              <a:ext cx="6960128" cy="296626"/>
            </a:xfrm>
            <a:prstGeom prst="rect">
              <a:avLst/>
            </a:prstGeom>
            <a:solidFill>
              <a:schemeClr val="accent4">
                <a:lumMod val="20000"/>
                <a:lumOff val="80000"/>
              </a:schemeClr>
            </a:solidFill>
            <a:ln w="28575">
              <a:solidFill>
                <a:schemeClr val="accent1"/>
              </a:solidFill>
            </a:ln>
          </p:spPr>
          <p:txBody>
            <a:bodyPr wrap="square">
              <a:spAutoFit/>
            </a:bodyPr>
            <a:lstStyle/>
            <a:p>
              <a:pPr algn="ctr"/>
              <a:r>
                <a:rPr lang="en-GB" sz="1400" b="1" dirty="0">
                  <a:solidFill>
                    <a:schemeClr val="accent1">
                      <a:lumMod val="75000"/>
                    </a:schemeClr>
                  </a:solidFill>
                </a:rPr>
                <a:t>Independent Examiner approves, rejects or modifies the Plan</a:t>
              </a:r>
            </a:p>
          </p:txBody>
        </p:sp>
        <p:sp>
          <p:nvSpPr>
            <p:cNvPr id="15" name="TextBox 14">
              <a:extLst>
                <a:ext uri="{FF2B5EF4-FFF2-40B4-BE49-F238E27FC236}">
                  <a16:creationId xmlns:a16="http://schemas.microsoft.com/office/drawing/2014/main" id="{41786E58-AD77-416A-9F7E-82D352B9F96D}"/>
                </a:ext>
              </a:extLst>
            </p:cNvPr>
            <p:cNvSpPr txBox="1"/>
            <p:nvPr/>
          </p:nvSpPr>
          <p:spPr>
            <a:xfrm>
              <a:off x="2153010" y="4304148"/>
              <a:ext cx="6987437" cy="307777"/>
            </a:xfrm>
            <a:prstGeom prst="rect">
              <a:avLst/>
            </a:prstGeom>
            <a:solidFill>
              <a:schemeClr val="accent4">
                <a:lumMod val="20000"/>
                <a:lumOff val="80000"/>
              </a:schemeClr>
            </a:solidFill>
            <a:ln w="28575">
              <a:solidFill>
                <a:schemeClr val="accent1"/>
              </a:solidFill>
            </a:ln>
          </p:spPr>
          <p:txBody>
            <a:bodyPr wrap="square">
              <a:spAutoFit/>
            </a:bodyPr>
            <a:lstStyle/>
            <a:p>
              <a:pPr algn="ctr"/>
              <a:r>
                <a:rPr lang="en-GB" sz="1400" b="1" dirty="0">
                  <a:solidFill>
                    <a:schemeClr val="accent1">
                      <a:lumMod val="75000"/>
                    </a:schemeClr>
                  </a:solidFill>
                </a:rPr>
                <a:t>If approved (or modified) TDC publicise the Plan and arrange a Referendum</a:t>
              </a:r>
            </a:p>
          </p:txBody>
        </p:sp>
        <p:sp>
          <p:nvSpPr>
            <p:cNvPr id="16" name="TextBox 15">
              <a:extLst>
                <a:ext uri="{FF2B5EF4-FFF2-40B4-BE49-F238E27FC236}">
                  <a16:creationId xmlns:a16="http://schemas.microsoft.com/office/drawing/2014/main" id="{30D5A498-CA29-4D20-9E27-509428409F59}"/>
                </a:ext>
              </a:extLst>
            </p:cNvPr>
            <p:cNvSpPr txBox="1"/>
            <p:nvPr/>
          </p:nvSpPr>
          <p:spPr>
            <a:xfrm>
              <a:off x="2153010" y="4931616"/>
              <a:ext cx="6987437" cy="523220"/>
            </a:xfrm>
            <a:prstGeom prst="rect">
              <a:avLst/>
            </a:prstGeom>
            <a:solidFill>
              <a:schemeClr val="accent4">
                <a:lumMod val="20000"/>
                <a:lumOff val="80000"/>
              </a:schemeClr>
            </a:solidFill>
            <a:ln w="28575">
              <a:solidFill>
                <a:schemeClr val="accent1"/>
              </a:solidFill>
            </a:ln>
          </p:spPr>
          <p:txBody>
            <a:bodyPr wrap="square">
              <a:spAutoFit/>
            </a:bodyPr>
            <a:lstStyle/>
            <a:p>
              <a:pPr algn="ctr"/>
              <a:r>
                <a:rPr lang="en-GB" sz="1400" b="1" dirty="0">
                  <a:solidFill>
                    <a:schemeClr val="accent1">
                      <a:lumMod val="75000"/>
                    </a:schemeClr>
                  </a:solidFill>
                </a:rPr>
                <a:t>&gt; 50% vote in favour</a:t>
              </a:r>
            </a:p>
            <a:p>
              <a:pPr algn="ctr"/>
              <a:r>
                <a:rPr lang="en-GB" sz="1400" b="1" dirty="0">
                  <a:solidFill>
                    <a:schemeClr val="accent1">
                      <a:lumMod val="75000"/>
                    </a:schemeClr>
                  </a:solidFill>
                </a:rPr>
                <a:t>Plan adopted by TDC as part of planning framework: now has legal status</a:t>
              </a:r>
            </a:p>
          </p:txBody>
        </p:sp>
        <p:sp>
          <p:nvSpPr>
            <p:cNvPr id="17" name="TextBox 16">
              <a:extLst>
                <a:ext uri="{FF2B5EF4-FFF2-40B4-BE49-F238E27FC236}">
                  <a16:creationId xmlns:a16="http://schemas.microsoft.com/office/drawing/2014/main" id="{92B85723-3135-4BC3-BD84-639E8B13E6DE}"/>
                </a:ext>
              </a:extLst>
            </p:cNvPr>
            <p:cNvSpPr txBox="1"/>
            <p:nvPr/>
          </p:nvSpPr>
          <p:spPr>
            <a:xfrm>
              <a:off x="2153010" y="3060367"/>
              <a:ext cx="6987437" cy="307777"/>
            </a:xfrm>
            <a:prstGeom prst="rect">
              <a:avLst/>
            </a:prstGeom>
            <a:solidFill>
              <a:schemeClr val="accent4">
                <a:lumMod val="20000"/>
                <a:lumOff val="80000"/>
              </a:schemeClr>
            </a:solidFill>
            <a:ln w="28575">
              <a:solidFill>
                <a:schemeClr val="accent1"/>
              </a:solidFill>
            </a:ln>
          </p:spPr>
          <p:txBody>
            <a:bodyPr wrap="square" rtlCol="0">
              <a:spAutoFit/>
            </a:bodyPr>
            <a:lstStyle/>
            <a:p>
              <a:pPr algn="ctr"/>
              <a:r>
                <a:rPr lang="en-GB" sz="1400" b="1" dirty="0">
                  <a:solidFill>
                    <a:schemeClr val="accent1">
                      <a:lumMod val="75000"/>
                    </a:schemeClr>
                  </a:solidFill>
                </a:rPr>
                <a:t>TDC collate responses, appoint independent examiner and send all documents to him/her</a:t>
              </a:r>
              <a:endParaRPr lang="en-GB" sz="1400" dirty="0">
                <a:solidFill>
                  <a:schemeClr val="accent1">
                    <a:lumMod val="75000"/>
                  </a:schemeClr>
                </a:solidFill>
              </a:endParaRPr>
            </a:p>
          </p:txBody>
        </p:sp>
        <p:sp>
          <p:nvSpPr>
            <p:cNvPr id="23" name="Isosceles Triangle 22">
              <a:extLst>
                <a:ext uri="{FF2B5EF4-FFF2-40B4-BE49-F238E27FC236}">
                  <a16:creationId xmlns:a16="http://schemas.microsoft.com/office/drawing/2014/main" id="{9057A3D5-83C5-425D-922F-F1922AAF676F}"/>
                </a:ext>
              </a:extLst>
            </p:cNvPr>
            <p:cNvSpPr/>
            <p:nvPr/>
          </p:nvSpPr>
          <p:spPr>
            <a:xfrm flipV="1">
              <a:off x="5160786" y="2179164"/>
              <a:ext cx="971885" cy="210087"/>
            </a:xfrm>
            <a:prstGeom prst="triangle">
              <a:avLst>
                <a:gd name="adj" fmla="val 49104"/>
              </a:avLst>
            </a:prstGeom>
            <a:solidFill>
              <a:schemeClr val="accent1">
                <a:lumMod val="60000"/>
                <a:lumOff val="4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accent1">
                    <a:lumMod val="75000"/>
                  </a:schemeClr>
                </a:solidFill>
              </a:endParaRPr>
            </a:p>
          </p:txBody>
        </p:sp>
        <p:sp>
          <p:nvSpPr>
            <p:cNvPr id="25" name="Isosceles Triangle 24">
              <a:extLst>
                <a:ext uri="{FF2B5EF4-FFF2-40B4-BE49-F238E27FC236}">
                  <a16:creationId xmlns:a16="http://schemas.microsoft.com/office/drawing/2014/main" id="{C3C44815-3820-4A7E-891F-013C8D428A8F}"/>
                </a:ext>
              </a:extLst>
            </p:cNvPr>
            <p:cNvSpPr/>
            <p:nvPr/>
          </p:nvSpPr>
          <p:spPr>
            <a:xfrm flipV="1">
              <a:off x="5160786" y="2795479"/>
              <a:ext cx="971885" cy="210087"/>
            </a:xfrm>
            <a:prstGeom prst="triangle">
              <a:avLst>
                <a:gd name="adj" fmla="val 49104"/>
              </a:avLst>
            </a:prstGeom>
            <a:solidFill>
              <a:schemeClr val="accent1">
                <a:lumMod val="60000"/>
                <a:lumOff val="4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accent1">
                    <a:lumMod val="75000"/>
                  </a:schemeClr>
                </a:solidFill>
              </a:endParaRPr>
            </a:p>
          </p:txBody>
        </p:sp>
        <p:sp>
          <p:nvSpPr>
            <p:cNvPr id="27" name="Isosceles Triangle 26">
              <a:extLst>
                <a:ext uri="{FF2B5EF4-FFF2-40B4-BE49-F238E27FC236}">
                  <a16:creationId xmlns:a16="http://schemas.microsoft.com/office/drawing/2014/main" id="{E9508BB4-6E91-4C97-BFAA-1F4D6694AB97}"/>
                </a:ext>
              </a:extLst>
            </p:cNvPr>
            <p:cNvSpPr/>
            <p:nvPr/>
          </p:nvSpPr>
          <p:spPr>
            <a:xfrm flipV="1">
              <a:off x="5160786" y="3422945"/>
              <a:ext cx="971885" cy="210087"/>
            </a:xfrm>
            <a:prstGeom prst="triangle">
              <a:avLst>
                <a:gd name="adj" fmla="val 49104"/>
              </a:avLst>
            </a:prstGeom>
            <a:solidFill>
              <a:schemeClr val="accent1">
                <a:lumMod val="60000"/>
                <a:lumOff val="4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accent1">
                    <a:lumMod val="75000"/>
                  </a:schemeClr>
                </a:solidFill>
              </a:endParaRPr>
            </a:p>
          </p:txBody>
        </p:sp>
        <p:sp>
          <p:nvSpPr>
            <p:cNvPr id="28" name="Isosceles Triangle 27">
              <a:extLst>
                <a:ext uri="{FF2B5EF4-FFF2-40B4-BE49-F238E27FC236}">
                  <a16:creationId xmlns:a16="http://schemas.microsoft.com/office/drawing/2014/main" id="{28F50BCC-C7E9-47C1-A5A5-CE67DF086A08}"/>
                </a:ext>
              </a:extLst>
            </p:cNvPr>
            <p:cNvSpPr/>
            <p:nvPr/>
          </p:nvSpPr>
          <p:spPr>
            <a:xfrm flipV="1">
              <a:off x="5160786" y="4039260"/>
              <a:ext cx="971885" cy="210087"/>
            </a:xfrm>
            <a:prstGeom prst="triangle">
              <a:avLst>
                <a:gd name="adj" fmla="val 49104"/>
              </a:avLst>
            </a:prstGeom>
            <a:solidFill>
              <a:schemeClr val="accent1">
                <a:lumMod val="60000"/>
                <a:lumOff val="4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accent1">
                    <a:lumMod val="75000"/>
                  </a:schemeClr>
                </a:solidFill>
              </a:endParaRPr>
            </a:p>
          </p:txBody>
        </p:sp>
        <p:sp>
          <p:nvSpPr>
            <p:cNvPr id="29" name="Isosceles Triangle 28">
              <a:extLst>
                <a:ext uri="{FF2B5EF4-FFF2-40B4-BE49-F238E27FC236}">
                  <a16:creationId xmlns:a16="http://schemas.microsoft.com/office/drawing/2014/main" id="{FCAE9BC2-9884-4957-B32D-D3BEDF03A8E8}"/>
                </a:ext>
              </a:extLst>
            </p:cNvPr>
            <p:cNvSpPr/>
            <p:nvPr/>
          </p:nvSpPr>
          <p:spPr>
            <a:xfrm flipV="1">
              <a:off x="5160786" y="4666726"/>
              <a:ext cx="971885" cy="210087"/>
            </a:xfrm>
            <a:prstGeom prst="triangle">
              <a:avLst>
                <a:gd name="adj" fmla="val 49104"/>
              </a:avLst>
            </a:prstGeom>
            <a:solidFill>
              <a:schemeClr val="accent1">
                <a:lumMod val="60000"/>
                <a:lumOff val="4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accent1">
                    <a:lumMod val="75000"/>
                  </a:schemeClr>
                </a:solidFill>
              </a:endParaRPr>
            </a:p>
          </p:txBody>
        </p:sp>
        <p:sp>
          <p:nvSpPr>
            <p:cNvPr id="30" name="Isosceles Triangle 29">
              <a:extLst>
                <a:ext uri="{FF2B5EF4-FFF2-40B4-BE49-F238E27FC236}">
                  <a16:creationId xmlns:a16="http://schemas.microsoft.com/office/drawing/2014/main" id="{65E805E9-398F-42D7-9880-D18401F226A0}"/>
                </a:ext>
              </a:extLst>
            </p:cNvPr>
            <p:cNvSpPr/>
            <p:nvPr/>
          </p:nvSpPr>
          <p:spPr>
            <a:xfrm flipV="1">
              <a:off x="5160786" y="1562849"/>
              <a:ext cx="971885" cy="210087"/>
            </a:xfrm>
            <a:prstGeom prst="triangle">
              <a:avLst>
                <a:gd name="adj" fmla="val 49104"/>
              </a:avLst>
            </a:prstGeom>
            <a:solidFill>
              <a:schemeClr val="accent1">
                <a:lumMod val="60000"/>
                <a:lumOff val="4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accent1">
                    <a:lumMod val="75000"/>
                  </a:schemeClr>
                </a:solidFill>
              </a:endParaRPr>
            </a:p>
          </p:txBody>
        </p:sp>
      </p:grpSp>
    </p:spTree>
    <p:extLst>
      <p:ext uri="{BB962C8B-B14F-4D97-AF65-F5344CB8AC3E}">
        <p14:creationId xmlns:p14="http://schemas.microsoft.com/office/powerpoint/2010/main" val="3203285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9F49A1-910E-46D1-B499-31BBA06A0906}"/>
              </a:ext>
            </a:extLst>
          </p:cNvPr>
          <p:cNvSpPr txBox="1"/>
          <p:nvPr/>
        </p:nvSpPr>
        <p:spPr>
          <a:xfrm>
            <a:off x="1689716" y="1501173"/>
            <a:ext cx="6942338" cy="3785652"/>
          </a:xfrm>
          <a:prstGeom prst="rect">
            <a:avLst/>
          </a:prstGeom>
          <a:noFill/>
        </p:spPr>
        <p:txBody>
          <a:bodyPr wrap="square" rtlCol="0">
            <a:spAutoFit/>
          </a:bodyPr>
          <a:lstStyle/>
          <a:p>
            <a:pPr algn="ctr"/>
            <a:r>
              <a:rPr lang="en-US" sz="2400" b="1" dirty="0">
                <a:solidFill>
                  <a:schemeClr val="accent2"/>
                </a:solidFill>
              </a:rPr>
              <a:t>Final reminder:</a:t>
            </a:r>
          </a:p>
          <a:p>
            <a:pPr algn="ctr"/>
            <a:r>
              <a:rPr lang="en-US" sz="2400" b="1" dirty="0">
                <a:solidFill>
                  <a:schemeClr val="accent2"/>
                </a:solidFill>
              </a:rPr>
              <a:t> Consultation begins 8 September for 42 days.</a:t>
            </a:r>
          </a:p>
          <a:p>
            <a:pPr algn="ctr"/>
            <a:endParaRPr lang="en-US" sz="2400" b="1" dirty="0">
              <a:solidFill>
                <a:schemeClr val="accent2"/>
              </a:solidFill>
            </a:endParaRPr>
          </a:p>
          <a:p>
            <a:pPr algn="ctr"/>
            <a:r>
              <a:rPr lang="en-US" sz="2400" b="1" dirty="0">
                <a:solidFill>
                  <a:schemeClr val="accent2"/>
                </a:solidFill>
              </a:rPr>
              <a:t>Visit </a:t>
            </a:r>
            <a:r>
              <a:rPr lang="en-US" sz="2400" b="1" dirty="0">
                <a:solidFill>
                  <a:schemeClr val="accent2"/>
                </a:solidFill>
                <a:hlinkClick r:id="rId2">
                  <a:extLst>
                    <a:ext uri="{A12FA001-AC4F-418D-AE19-62706E023703}">
                      <ahyp:hlinkClr xmlns:ahyp="http://schemas.microsoft.com/office/drawing/2018/hyperlinkcolor" val="tx"/>
                    </a:ext>
                  </a:extLst>
                </a:hlinkClick>
              </a:rPr>
              <a:t>www.birchington-pc.gov.uk</a:t>
            </a:r>
            <a:r>
              <a:rPr lang="en-US" sz="2400" b="1" dirty="0">
                <a:solidFill>
                  <a:schemeClr val="accent2"/>
                </a:solidFill>
              </a:rPr>
              <a:t> for more information</a:t>
            </a:r>
          </a:p>
          <a:p>
            <a:pPr algn="ctr"/>
            <a:r>
              <a:rPr lang="en-US" sz="2400" b="1" dirty="0">
                <a:solidFill>
                  <a:schemeClr val="accent2"/>
                </a:solidFill>
              </a:rPr>
              <a:t>Or Contact us via Email: </a:t>
            </a:r>
            <a:r>
              <a:rPr lang="en-US" sz="2400" b="1" dirty="0">
                <a:solidFill>
                  <a:schemeClr val="accent2"/>
                </a:solidFill>
                <a:hlinkClick r:id="rId3">
                  <a:extLst>
                    <a:ext uri="{A12FA001-AC4F-418D-AE19-62706E023703}">
                      <ahyp:hlinkClr xmlns:ahyp="http://schemas.microsoft.com/office/drawing/2018/hyperlinkcolor" val="tx"/>
                    </a:ext>
                  </a:extLst>
                </a:hlinkClick>
              </a:rPr>
              <a:t>nhp@birchington-pc.gov.uk</a:t>
            </a:r>
            <a:endParaRPr lang="en-US" sz="2400" b="1" dirty="0">
              <a:solidFill>
                <a:schemeClr val="accent2"/>
              </a:solidFill>
            </a:endParaRPr>
          </a:p>
          <a:p>
            <a:pPr algn="ctr"/>
            <a:endParaRPr lang="en-US" sz="2400" b="1" dirty="0">
              <a:solidFill>
                <a:schemeClr val="accent2"/>
              </a:solidFill>
            </a:endParaRPr>
          </a:p>
          <a:p>
            <a:pPr algn="ctr"/>
            <a:endParaRPr lang="en-US" sz="2400" b="1" dirty="0">
              <a:solidFill>
                <a:schemeClr val="accent2"/>
              </a:solidFill>
            </a:endParaRPr>
          </a:p>
          <a:p>
            <a:pPr algn="ctr"/>
            <a:r>
              <a:rPr lang="en-US" sz="2400" b="1" dirty="0">
                <a:solidFill>
                  <a:schemeClr val="accent1">
                    <a:lumMod val="75000"/>
                  </a:schemeClr>
                </a:solidFill>
              </a:rPr>
              <a:t>THANK YOU FOR ATTENDING AND CONTRIBUTING THIS EVENING </a:t>
            </a:r>
          </a:p>
        </p:txBody>
      </p:sp>
      <p:sp>
        <p:nvSpPr>
          <p:cNvPr id="3" name="TextBox 2">
            <a:extLst>
              <a:ext uri="{FF2B5EF4-FFF2-40B4-BE49-F238E27FC236}">
                <a16:creationId xmlns:a16="http://schemas.microsoft.com/office/drawing/2014/main" id="{AF644F81-BB33-4F4C-8219-9A0328F668D0}"/>
              </a:ext>
            </a:extLst>
          </p:cNvPr>
          <p:cNvSpPr txBox="1"/>
          <p:nvPr/>
        </p:nvSpPr>
        <p:spPr>
          <a:xfrm rot="16200000">
            <a:off x="-2646161" y="2646459"/>
            <a:ext cx="5939248" cy="646331"/>
          </a:xfrm>
          <a:prstGeom prst="rect">
            <a:avLst/>
          </a:prstGeom>
          <a:solidFill>
            <a:schemeClr val="accent1">
              <a:lumMod val="60000"/>
              <a:lumOff val="40000"/>
            </a:schemeClr>
          </a:solidFill>
        </p:spPr>
        <p:txBody>
          <a:bodyPr wrap="square">
            <a:spAutoFit/>
          </a:bodyPr>
          <a:lstStyle/>
          <a:p>
            <a:pPr algn="ct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Closing Remarks</a:t>
            </a:r>
            <a:endParaRPr lang="en-GB" sz="3600" dirty="0">
              <a:solidFill>
                <a:schemeClr val="bg1"/>
              </a:solidFill>
            </a:endParaRPr>
          </a:p>
        </p:txBody>
      </p:sp>
    </p:spTree>
    <p:extLst>
      <p:ext uri="{BB962C8B-B14F-4D97-AF65-F5344CB8AC3E}">
        <p14:creationId xmlns:p14="http://schemas.microsoft.com/office/powerpoint/2010/main" val="2243629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038387-77E7-469B-B5DF-4E199F464350}"/>
              </a:ext>
            </a:extLst>
          </p:cNvPr>
          <p:cNvSpPr/>
          <p:nvPr/>
        </p:nvSpPr>
        <p:spPr>
          <a:xfrm>
            <a:off x="1729292" y="1134141"/>
            <a:ext cx="6871317" cy="4589718"/>
          </a:xfrm>
          <a:prstGeom prst="rect">
            <a:avLst/>
          </a:prstGeom>
        </p:spPr>
        <p:txBody>
          <a:bodyPr wrap="square">
            <a:spAutoFit/>
          </a:bodyPr>
          <a:lstStyle/>
          <a:p>
            <a:pPr lvl="0">
              <a:lnSpc>
                <a:spcPct val="107000"/>
              </a:lnSpc>
              <a:spcAft>
                <a:spcPts val="0"/>
              </a:spcAft>
            </a:pPr>
            <a:r>
              <a:rPr lang="en-GB" sz="20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Presenters: Rod </a:t>
            </a:r>
            <a:r>
              <a:rPr lang="en-GB" sz="2000" b="1" dirty="0" err="1">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Giddins</a:t>
            </a:r>
            <a:r>
              <a:rPr lang="en-GB" sz="20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 &amp; Cllr Nick Blankley</a:t>
            </a:r>
          </a:p>
          <a:p>
            <a:pPr marL="800100" lvl="1" indent="-342900">
              <a:lnSpc>
                <a:spcPct val="107000"/>
              </a:lnSpc>
              <a:buFont typeface="+mj-lt"/>
              <a:buAutoNum type="arabicPeriod"/>
            </a:pPr>
            <a:r>
              <a:rPr lang="en-GB" sz="20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Introduction</a:t>
            </a:r>
          </a:p>
          <a:p>
            <a:pPr lvl="2">
              <a:lnSpc>
                <a:spcPct val="107000"/>
              </a:lnSpc>
              <a:spcAft>
                <a:spcPts val="600"/>
              </a:spcAft>
            </a:pPr>
            <a:r>
              <a:rPr lang="en-GB"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a.   Objectives for the session</a:t>
            </a:r>
          </a:p>
          <a:p>
            <a:pPr marL="800100" lvl="1" indent="-342900">
              <a:lnSpc>
                <a:spcPct val="107000"/>
              </a:lnSpc>
              <a:buFont typeface="+mj-lt"/>
              <a:buAutoNum type="arabicPeriod"/>
            </a:pPr>
            <a:r>
              <a:rPr lang="en-GB" sz="20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Neighbourhood Planning - A Rapid Refresh		</a:t>
            </a:r>
            <a:endParaRPr lang="en-GB"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1200150" lvl="2" indent="-285750">
              <a:lnSpc>
                <a:spcPct val="107000"/>
              </a:lnSpc>
              <a:buFont typeface="+mj-lt"/>
              <a:buAutoNum type="alphaLcPeriod"/>
            </a:pPr>
            <a:r>
              <a:rPr lang="en-GB"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What is a Neighbourhood Plan?</a:t>
            </a:r>
          </a:p>
          <a:p>
            <a:pPr marL="1200150" lvl="2" indent="-285750">
              <a:lnSpc>
                <a:spcPct val="107000"/>
              </a:lnSpc>
              <a:buFont typeface="+mj-lt"/>
              <a:buAutoNum type="alphaLcPeriod"/>
            </a:pPr>
            <a:r>
              <a:rPr lang="en-GB"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Why have one?</a:t>
            </a:r>
          </a:p>
          <a:p>
            <a:pPr marL="800100" lvl="1" indent="-342900">
              <a:lnSpc>
                <a:spcPct val="107000"/>
              </a:lnSpc>
              <a:buFont typeface="+mj-lt"/>
              <a:buAutoNum type="alphaLcPeriod"/>
            </a:pPr>
            <a:r>
              <a:rPr lang="en-GB" sz="20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The Birchington Neighbourhood Plan</a:t>
            </a:r>
            <a:endParaRPr lang="en-GB"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1257300" lvl="2" indent="-342900">
              <a:lnSpc>
                <a:spcPct val="107000"/>
              </a:lnSpc>
              <a:buFont typeface="+mj-lt"/>
              <a:buAutoNum type="alphaLcPeriod"/>
            </a:pPr>
            <a:r>
              <a:rPr lang="en-GB"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The Story So Far</a:t>
            </a:r>
          </a:p>
          <a:p>
            <a:pPr marL="1257300" lvl="2" indent="-342900">
              <a:lnSpc>
                <a:spcPct val="107000"/>
              </a:lnSpc>
              <a:spcAft>
                <a:spcPts val="600"/>
              </a:spcAft>
              <a:buFont typeface="+mj-lt"/>
              <a:buAutoNum type="alphaLcPeriod"/>
            </a:pPr>
            <a:r>
              <a:rPr lang="en-GB"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Policies – two parts with questions and discussion</a:t>
            </a:r>
          </a:p>
          <a:p>
            <a:pPr marL="800100" lvl="1" indent="-342900">
              <a:lnSpc>
                <a:spcPct val="107000"/>
              </a:lnSpc>
              <a:buFont typeface="+mj-lt"/>
              <a:buAutoNum type="alphaLcPeriod"/>
            </a:pPr>
            <a:r>
              <a:rPr lang="en-GB" sz="20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What Happens Next?</a:t>
            </a:r>
          </a:p>
          <a:p>
            <a:pPr marL="1257300" lvl="2" indent="-342900">
              <a:lnSpc>
                <a:spcPct val="107000"/>
              </a:lnSpc>
              <a:buFont typeface="+mj-lt"/>
              <a:buAutoNum type="alphaLcPeriod"/>
            </a:pPr>
            <a:r>
              <a:rPr lang="en-GB"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6 weeks’ consultation</a:t>
            </a:r>
          </a:p>
          <a:p>
            <a:pPr marL="1257300" lvl="2" indent="-342900">
              <a:lnSpc>
                <a:spcPct val="107000"/>
              </a:lnSpc>
              <a:spcAft>
                <a:spcPts val="600"/>
              </a:spcAft>
              <a:buFont typeface="+mj-lt"/>
              <a:buAutoNum type="alphaLcPeriod"/>
            </a:pPr>
            <a:r>
              <a:rPr lang="en-GB"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Beyond the consultation</a:t>
            </a:r>
            <a:endParaRPr lang="en-GB" sz="20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mj-lt"/>
              <a:buAutoNum type="alphaLcPeriod"/>
            </a:pPr>
            <a:r>
              <a:rPr lang="en-GB" sz="2000"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Closing Remarks</a:t>
            </a:r>
            <a:endParaRPr lang="en-GB" sz="20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77806CD9-877C-4863-B83E-C91EB1234F20}"/>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3</a:t>
            </a:fld>
            <a:endParaRPr lang="en-GB"/>
          </a:p>
        </p:txBody>
      </p:sp>
      <p:sp>
        <p:nvSpPr>
          <p:cNvPr id="5" name="TextBox 4">
            <a:extLst>
              <a:ext uri="{FF2B5EF4-FFF2-40B4-BE49-F238E27FC236}">
                <a16:creationId xmlns:a16="http://schemas.microsoft.com/office/drawing/2014/main" id="{B95EDEA9-596F-4A03-B8B1-A59EE8A42E49}"/>
              </a:ext>
            </a:extLst>
          </p:cNvPr>
          <p:cNvSpPr txBox="1"/>
          <p:nvPr/>
        </p:nvSpPr>
        <p:spPr>
          <a:xfrm rot="16200000">
            <a:off x="-2633394" y="2627141"/>
            <a:ext cx="5913119" cy="658835"/>
          </a:xfrm>
          <a:prstGeom prst="rect">
            <a:avLst/>
          </a:prstGeom>
          <a:solidFill>
            <a:schemeClr val="accent1">
              <a:lumMod val="60000"/>
              <a:lumOff val="40000"/>
            </a:schemeClr>
          </a:solidFill>
        </p:spPr>
        <p:txBody>
          <a:bodyPr wrap="square" rtlCol="0">
            <a:spAutoFit/>
          </a:bodyPr>
          <a:lstStyle/>
          <a:p>
            <a:pPr lvl="0" algn="ctr">
              <a:lnSpc>
                <a:spcPct val="107000"/>
              </a:lnSpc>
              <a:spcAft>
                <a:spcPts val="0"/>
              </a:spcAft>
            </a:pP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Programme</a:t>
            </a:r>
          </a:p>
        </p:txBody>
      </p:sp>
    </p:spTree>
    <p:extLst>
      <p:ext uri="{BB962C8B-B14F-4D97-AF65-F5344CB8AC3E}">
        <p14:creationId xmlns:p14="http://schemas.microsoft.com/office/powerpoint/2010/main" val="4171135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12BFA6-B183-4E36-AEE3-4BD505027E9A}"/>
              </a:ext>
            </a:extLst>
          </p:cNvPr>
          <p:cNvSpPr txBox="1"/>
          <p:nvPr/>
        </p:nvSpPr>
        <p:spPr>
          <a:xfrm>
            <a:off x="1064336" y="1760564"/>
            <a:ext cx="8288669" cy="2862322"/>
          </a:xfrm>
          <a:prstGeom prst="rect">
            <a:avLst/>
          </a:prstGeom>
          <a:noFill/>
        </p:spPr>
        <p:txBody>
          <a:bodyPr wrap="square" rtlCol="0">
            <a:spAutoFit/>
          </a:bodyPr>
          <a:lstStyle/>
          <a:p>
            <a:r>
              <a:rPr lang="en-GB" sz="2000" b="1" dirty="0">
                <a:solidFill>
                  <a:schemeClr val="accent1">
                    <a:lumMod val="75000"/>
                  </a:schemeClr>
                </a:solidFill>
              </a:rPr>
              <a:t>FROM US:</a:t>
            </a:r>
          </a:p>
          <a:p>
            <a:pPr marL="285750" indent="-285750">
              <a:buFont typeface="Arial" panose="020B0604020202020204" pitchFamily="34" charset="0"/>
              <a:buChar char="•"/>
            </a:pPr>
            <a:r>
              <a:rPr lang="en-GB" sz="2000" dirty="0">
                <a:solidFill>
                  <a:schemeClr val="accent1">
                    <a:lumMod val="75000"/>
                  </a:schemeClr>
                </a:solidFill>
              </a:rPr>
              <a:t>A progress report on development of the Birchington Neighbourhood Plan</a:t>
            </a:r>
          </a:p>
          <a:p>
            <a:pPr marL="285750" indent="-285750">
              <a:buFont typeface="Arial" panose="020B0604020202020204" pitchFamily="34" charset="0"/>
              <a:buChar char="•"/>
            </a:pPr>
            <a:r>
              <a:rPr lang="en-GB" sz="2000" dirty="0">
                <a:solidFill>
                  <a:schemeClr val="accent1">
                    <a:lumMod val="75000"/>
                  </a:schemeClr>
                </a:solidFill>
              </a:rPr>
              <a:t>An update on the thinking and contents of the draft Plan</a:t>
            </a:r>
          </a:p>
          <a:p>
            <a:pPr marL="285750" indent="-285750">
              <a:buFont typeface="Arial" panose="020B0604020202020204" pitchFamily="34" charset="0"/>
              <a:buChar char="•"/>
            </a:pPr>
            <a:r>
              <a:rPr lang="en-GB" sz="2000" dirty="0">
                <a:solidFill>
                  <a:schemeClr val="accent1">
                    <a:lumMod val="75000"/>
                  </a:schemeClr>
                </a:solidFill>
              </a:rPr>
              <a:t>A better understanding of the next stages and what you will be asked to do</a:t>
            </a:r>
          </a:p>
          <a:p>
            <a:pPr marL="285750" indent="-285750">
              <a:buFont typeface="Arial" panose="020B0604020202020204" pitchFamily="34" charset="0"/>
              <a:buChar char="•"/>
            </a:pPr>
            <a:endParaRPr lang="en-GB" sz="2000" dirty="0">
              <a:solidFill>
                <a:schemeClr val="accent1">
                  <a:lumMod val="75000"/>
                </a:schemeClr>
              </a:solidFill>
            </a:endParaRPr>
          </a:p>
          <a:p>
            <a:r>
              <a:rPr lang="en-GB" sz="2000" b="1" dirty="0">
                <a:solidFill>
                  <a:schemeClr val="accent1">
                    <a:lumMod val="75000"/>
                  </a:schemeClr>
                </a:solidFill>
              </a:rPr>
              <a:t>FROM YOU:</a:t>
            </a:r>
          </a:p>
          <a:p>
            <a:pPr marL="285750" indent="-285750">
              <a:buFont typeface="Arial" panose="020B0604020202020204" pitchFamily="34" charset="0"/>
              <a:buChar char="•"/>
            </a:pPr>
            <a:r>
              <a:rPr lang="en-GB" sz="2000" dirty="0">
                <a:solidFill>
                  <a:schemeClr val="accent1">
                    <a:lumMod val="75000"/>
                  </a:schemeClr>
                </a:solidFill>
              </a:rPr>
              <a:t>Questions that you may have about the process and the Plan itself</a:t>
            </a:r>
          </a:p>
          <a:p>
            <a:pPr marL="285750" indent="-285750">
              <a:buFont typeface="Arial" panose="020B0604020202020204" pitchFamily="34" charset="0"/>
              <a:buChar char="•"/>
            </a:pPr>
            <a:r>
              <a:rPr lang="en-GB" sz="2000" dirty="0">
                <a:solidFill>
                  <a:schemeClr val="accent1">
                    <a:lumMod val="75000"/>
                  </a:schemeClr>
                </a:solidFill>
              </a:rPr>
              <a:t>Comments and suggestions that might help us to improve what we have done so far and what we’re planning to do</a:t>
            </a:r>
          </a:p>
        </p:txBody>
      </p:sp>
      <p:sp>
        <p:nvSpPr>
          <p:cNvPr id="8" name="Slide Number Placeholder 2">
            <a:extLst>
              <a:ext uri="{FF2B5EF4-FFF2-40B4-BE49-F238E27FC236}">
                <a16:creationId xmlns:a16="http://schemas.microsoft.com/office/drawing/2014/main" id="{0D554533-3910-4317-ABD1-04BD4CF6B54C}"/>
              </a:ext>
            </a:extLst>
          </p:cNvPr>
          <p:cNvSpPr txBox="1">
            <a:spLocks/>
          </p:cNvSpPr>
          <p:nvPr/>
        </p:nvSpPr>
        <p:spPr>
          <a:xfrm>
            <a:off x="7486184" y="6376647"/>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338A42A-36EA-4FE8-9354-C554A44F2D5B}" type="slidenum">
              <a:rPr lang="en-GB" smtClean="0"/>
              <a:pPr/>
              <a:t>4</a:t>
            </a:fld>
            <a:endParaRPr lang="en-GB"/>
          </a:p>
        </p:txBody>
      </p:sp>
      <p:sp>
        <p:nvSpPr>
          <p:cNvPr id="5" name="TextBox 4">
            <a:extLst>
              <a:ext uri="{FF2B5EF4-FFF2-40B4-BE49-F238E27FC236}">
                <a16:creationId xmlns:a16="http://schemas.microsoft.com/office/drawing/2014/main" id="{41055C9A-3B2D-482B-979E-FA01A613F9E4}"/>
              </a:ext>
            </a:extLst>
          </p:cNvPr>
          <p:cNvSpPr txBox="1"/>
          <p:nvPr/>
        </p:nvSpPr>
        <p:spPr>
          <a:xfrm rot="16200000">
            <a:off x="-2627142" y="2627142"/>
            <a:ext cx="5913119" cy="658835"/>
          </a:xfrm>
          <a:prstGeom prst="rect">
            <a:avLst/>
          </a:prstGeom>
          <a:solidFill>
            <a:schemeClr val="accent1">
              <a:lumMod val="60000"/>
              <a:lumOff val="40000"/>
            </a:schemeClr>
          </a:solidFill>
        </p:spPr>
        <p:txBody>
          <a:bodyPr wrap="square" rtlCol="0">
            <a:spAutoFit/>
          </a:bodyPr>
          <a:lstStyle/>
          <a:p>
            <a:pPr lvl="0" algn="ctr">
              <a:lnSpc>
                <a:spcPct val="107000"/>
              </a:lnSpc>
              <a:spcAft>
                <a:spcPts val="0"/>
              </a:spcAft>
            </a:pP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Objectives</a:t>
            </a:r>
          </a:p>
        </p:txBody>
      </p:sp>
    </p:spTree>
    <p:extLst>
      <p:ext uri="{BB962C8B-B14F-4D97-AF65-F5344CB8AC3E}">
        <p14:creationId xmlns:p14="http://schemas.microsoft.com/office/powerpoint/2010/main" val="1459289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A5FFACF-FC54-48E5-A550-01EEB21528EC}"/>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5</a:t>
            </a:fld>
            <a:endParaRPr lang="en-GB"/>
          </a:p>
        </p:txBody>
      </p:sp>
      <p:sp>
        <p:nvSpPr>
          <p:cNvPr id="35" name="TextBox 34">
            <a:extLst>
              <a:ext uri="{FF2B5EF4-FFF2-40B4-BE49-F238E27FC236}">
                <a16:creationId xmlns:a16="http://schemas.microsoft.com/office/drawing/2014/main" id="{B438DA9C-6B61-46D9-AB74-BB1BAFB27ED9}"/>
              </a:ext>
            </a:extLst>
          </p:cNvPr>
          <p:cNvSpPr txBox="1"/>
          <p:nvPr/>
        </p:nvSpPr>
        <p:spPr>
          <a:xfrm>
            <a:off x="933932" y="1512249"/>
            <a:ext cx="8715165" cy="3654077"/>
          </a:xfrm>
          <a:prstGeom prst="rect">
            <a:avLst/>
          </a:prstGeom>
          <a:noFill/>
        </p:spPr>
        <p:txBody>
          <a:bodyPr wrap="square">
            <a:spAutoFit/>
          </a:bodyPr>
          <a:lstStyle/>
          <a:p>
            <a:pPr marL="285750" indent="-285750">
              <a:lnSpc>
                <a:spcPct val="107000"/>
              </a:lnSpc>
              <a:buFont typeface="+mj-lt"/>
              <a:buAutoNum type="alphaLcPeriod"/>
            </a:pPr>
            <a:r>
              <a:rPr lang="en-GB"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What is a Neighbourhood Plan?</a:t>
            </a:r>
          </a:p>
          <a:p>
            <a:pPr marL="742950" lvl="1" indent="-285750">
              <a:lnSpc>
                <a:spcPct val="90000"/>
              </a:lnSpc>
              <a:spcBef>
                <a:spcPts val="1000"/>
              </a:spcBef>
              <a:buFont typeface="Arial" panose="020B0604020202020204" pitchFamily="34" charset="0"/>
              <a:buChar char="•"/>
              <a:defRPr/>
            </a:pPr>
            <a:r>
              <a:rPr lang="en-GB" kern="1400" dirty="0">
                <a:solidFill>
                  <a:schemeClr val="accent1">
                    <a:lumMod val="75000"/>
                  </a:schemeClr>
                </a:solidFill>
                <a:latin typeface="Calibri" panose="020F0502020204030204"/>
              </a:rPr>
              <a:t>Sets out planning policies for the</a:t>
            </a:r>
            <a:r>
              <a:rPr kumimoji="0" lang="en-GB" b="0" i="0" u="none" strike="noStrike" kern="1400" cap="none" spc="0" normalizeH="0" baseline="0" noProof="0" dirty="0">
                <a:ln>
                  <a:noFill/>
                </a:ln>
                <a:solidFill>
                  <a:schemeClr val="accent1">
                    <a:lumMod val="75000"/>
                  </a:schemeClr>
                </a:solidFill>
                <a:effectLst/>
                <a:uLnTx/>
                <a:uFillTx/>
                <a:latin typeface="Calibri" panose="020F0502020204030204"/>
                <a:ea typeface="+mn-ea"/>
                <a:cs typeface="+mn-cs"/>
              </a:rPr>
              <a:t> management of development, including changes to existing buildings and structures</a:t>
            </a:r>
          </a:p>
          <a:p>
            <a:pPr marL="742950" lvl="1" indent="-285750">
              <a:lnSpc>
                <a:spcPct val="90000"/>
              </a:lnSpc>
              <a:spcBef>
                <a:spcPts val="1000"/>
              </a:spcBef>
              <a:buFont typeface="Arial" panose="020B0604020202020204" pitchFamily="34" charset="0"/>
              <a:buChar char="•"/>
              <a:defRPr/>
            </a:pPr>
            <a:r>
              <a:rPr lang="en-GB" dirty="0">
                <a:solidFill>
                  <a:schemeClr val="accent1">
                    <a:lumMod val="75000"/>
                  </a:schemeClr>
                </a:solidFill>
                <a:latin typeface="Calibri" panose="020F0502020204030204"/>
              </a:rPr>
              <a:t>P</a:t>
            </a:r>
            <a:r>
              <a:rPr kumimoji="0" lang="en-GB"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art of the statutory local development plan for the area</a:t>
            </a:r>
          </a:p>
          <a:p>
            <a:pPr marL="742950" lvl="1" indent="-285750">
              <a:lnSpc>
                <a:spcPct val="90000"/>
              </a:lnSpc>
              <a:spcBef>
                <a:spcPts val="1000"/>
              </a:spcBef>
              <a:spcAft>
                <a:spcPts val="600"/>
              </a:spcAft>
              <a:buFont typeface="Arial" panose="020B0604020202020204" pitchFamily="34" charset="0"/>
              <a:buChar char="•"/>
              <a:defRPr/>
            </a:pPr>
            <a:r>
              <a:rPr lang="en-GB" dirty="0">
                <a:solidFill>
                  <a:schemeClr val="accent1">
                    <a:lumMod val="75000"/>
                  </a:schemeClr>
                </a:solidFill>
                <a:latin typeface="Calibri" panose="020F0502020204030204"/>
              </a:rPr>
              <a:t>U</a:t>
            </a:r>
            <a:r>
              <a:rPr kumimoji="0" lang="en-GB" b="0" i="0" u="none" strike="noStrike" kern="1200" cap="none" spc="0" normalizeH="0" baseline="0" noProof="0" dirty="0" err="1">
                <a:ln>
                  <a:noFill/>
                </a:ln>
                <a:solidFill>
                  <a:schemeClr val="accent1">
                    <a:lumMod val="75000"/>
                  </a:schemeClr>
                </a:solidFill>
                <a:effectLst/>
                <a:uLnTx/>
                <a:uFillTx/>
                <a:latin typeface="Calibri" panose="020F0502020204030204"/>
                <a:ea typeface="+mn-ea"/>
                <a:cs typeface="+mn-cs"/>
              </a:rPr>
              <a:t>sed</a:t>
            </a:r>
            <a:r>
              <a:rPr lang="en-GB" dirty="0">
                <a:solidFill>
                  <a:schemeClr val="accent1">
                    <a:lumMod val="75000"/>
                  </a:schemeClr>
                </a:solidFill>
                <a:latin typeface="Calibri" panose="020F0502020204030204"/>
              </a:rPr>
              <a:t> </a:t>
            </a:r>
            <a:r>
              <a:rPr kumimoji="0" lang="en-GB"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when considering planning applications in Birchington</a:t>
            </a:r>
            <a:endParaRPr kumimoji="0" lang="en-GB" b="0" i="0" u="none" strike="noStrike" kern="1400" cap="none" spc="0" normalizeH="0" baseline="0" noProof="0" dirty="0">
              <a:ln>
                <a:noFill/>
              </a:ln>
              <a:solidFill>
                <a:schemeClr val="accent1">
                  <a:lumMod val="75000"/>
                </a:schemeClr>
              </a:solidFill>
              <a:effectLst/>
              <a:uLnTx/>
              <a:uFillTx/>
              <a:latin typeface="Calibri" panose="020F0502020204030204"/>
              <a:ea typeface="+mn-ea"/>
              <a:cs typeface="+mn-cs"/>
            </a:endParaRPr>
          </a:p>
          <a:p>
            <a:pPr marL="285750" indent="-285750">
              <a:lnSpc>
                <a:spcPct val="107000"/>
              </a:lnSpc>
              <a:buFont typeface="+mj-lt"/>
              <a:buAutoNum type="alphaLcPeriod"/>
            </a:pPr>
            <a:r>
              <a:rPr lang="en-GB" b="1"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rPr>
              <a:t>Why have one?</a:t>
            </a:r>
          </a:p>
          <a:p>
            <a:pPr lvl="1">
              <a:lnSpc>
                <a:spcPct val="90000"/>
              </a:lnSpc>
              <a:spcBef>
                <a:spcPts val="1000"/>
              </a:spcBef>
              <a:defRPr/>
            </a:pPr>
            <a:r>
              <a:rPr lang="en-GB" kern="1400" dirty="0">
                <a:solidFill>
                  <a:schemeClr val="accent1">
                    <a:lumMod val="75000"/>
                  </a:schemeClr>
                </a:solidFill>
                <a:latin typeface="Calibri" panose="020F0502020204030204"/>
              </a:rPr>
              <a:t>To provide policies to manage change in the future, whilst</a:t>
            </a:r>
            <a:endParaRPr kumimoji="0" lang="en-GB" b="0" i="0" u="none" strike="noStrike" kern="1400" cap="none" spc="0" normalizeH="0" baseline="0" noProof="0" dirty="0">
              <a:ln>
                <a:noFill/>
              </a:ln>
              <a:solidFill>
                <a:schemeClr val="accent1">
                  <a:lumMod val="75000"/>
                </a:schemeClr>
              </a:solidFill>
              <a:effectLst/>
              <a:uLnTx/>
              <a:uFillTx/>
              <a:latin typeface="Calibri" panose="020F0502020204030204"/>
              <a:ea typeface="+mn-ea"/>
              <a:cs typeface="+mn-cs"/>
            </a:endParaRPr>
          </a:p>
          <a:p>
            <a:pPr marL="742950" lvl="1" indent="-285750">
              <a:lnSpc>
                <a:spcPct val="90000"/>
              </a:lnSpc>
              <a:spcBef>
                <a:spcPts val="1000"/>
              </a:spcBef>
              <a:buFont typeface="Arial" panose="020B0604020202020204" pitchFamily="34" charset="0"/>
              <a:buChar char="•"/>
              <a:defRPr/>
            </a:pPr>
            <a:r>
              <a:rPr kumimoji="0" lang="en-GB" b="0" i="0" u="none" strike="noStrike" kern="1400" cap="none" spc="0" normalizeH="0" baseline="0" noProof="0" dirty="0">
                <a:ln>
                  <a:noFill/>
                </a:ln>
                <a:solidFill>
                  <a:schemeClr val="accent1">
                    <a:lumMod val="75000"/>
                  </a:schemeClr>
                </a:solidFill>
                <a:effectLst/>
                <a:uLnTx/>
                <a:uFillTx/>
                <a:latin typeface="Calibri" panose="020F0502020204030204"/>
                <a:ea typeface="+mn-ea"/>
                <a:cs typeface="+mn-cs"/>
              </a:rPr>
              <a:t>conserving and enhancing the character of Birchington</a:t>
            </a:r>
          </a:p>
          <a:p>
            <a:pPr marL="742950" lvl="1" indent="-285750">
              <a:lnSpc>
                <a:spcPct val="90000"/>
              </a:lnSpc>
              <a:spcBef>
                <a:spcPts val="1000"/>
              </a:spcBef>
              <a:buFont typeface="Arial" panose="020B0604020202020204" pitchFamily="34" charset="0"/>
              <a:buChar char="•"/>
              <a:defRPr/>
            </a:pPr>
            <a:r>
              <a:rPr kumimoji="0" lang="en-GB" b="0" i="0" u="none" strike="noStrike" kern="1400" cap="none" spc="0" normalizeH="0" baseline="0" noProof="0" dirty="0">
                <a:ln>
                  <a:noFill/>
                </a:ln>
                <a:solidFill>
                  <a:schemeClr val="accent1">
                    <a:lumMod val="75000"/>
                  </a:schemeClr>
                </a:solidFill>
                <a:effectLst/>
                <a:uLnTx/>
                <a:uFillTx/>
                <a:latin typeface="Calibri" panose="020F0502020204030204"/>
                <a:ea typeface="+mn-ea"/>
                <a:cs typeface="+mn-cs"/>
              </a:rPr>
              <a:t>protecting our natural environment, green spaces, coast and community facilities</a:t>
            </a:r>
          </a:p>
          <a:p>
            <a:pPr marL="742950" lvl="1" indent="-285750">
              <a:lnSpc>
                <a:spcPct val="90000"/>
              </a:lnSpc>
              <a:spcBef>
                <a:spcPts val="1000"/>
              </a:spcBef>
              <a:buFont typeface="Arial" panose="020B0604020202020204" pitchFamily="34" charset="0"/>
              <a:buChar char="•"/>
              <a:defRPr/>
            </a:pPr>
            <a:r>
              <a:rPr kumimoji="0" lang="en-GB" b="0" i="0" u="none" strike="noStrike" kern="1400" cap="none" spc="0" normalizeH="0" baseline="0" noProof="0" dirty="0">
                <a:ln>
                  <a:noFill/>
                </a:ln>
                <a:solidFill>
                  <a:schemeClr val="accent1">
                    <a:lumMod val="75000"/>
                  </a:schemeClr>
                </a:solidFill>
                <a:effectLst/>
                <a:uLnTx/>
                <a:uFillTx/>
                <a:latin typeface="Calibri" panose="020F0502020204030204"/>
                <a:ea typeface="+mn-ea"/>
                <a:cs typeface="+mn-cs"/>
              </a:rPr>
              <a:t>supporting local businesses</a:t>
            </a:r>
            <a:endParaRPr lang="en-GB" sz="1800" dirty="0">
              <a:solidFill>
                <a:schemeClr val="accent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27429905-2925-4E62-B6C3-A96EE9D1FE7A}"/>
              </a:ext>
            </a:extLst>
          </p:cNvPr>
          <p:cNvSpPr txBox="1"/>
          <p:nvPr/>
        </p:nvSpPr>
        <p:spPr>
          <a:xfrm rot="16200000">
            <a:off x="-2640738" y="2661975"/>
            <a:ext cx="5947952" cy="658835"/>
          </a:xfrm>
          <a:prstGeom prst="rect">
            <a:avLst/>
          </a:prstGeom>
          <a:solidFill>
            <a:schemeClr val="accent1">
              <a:lumMod val="60000"/>
              <a:lumOff val="40000"/>
            </a:schemeClr>
          </a:solidFill>
        </p:spPr>
        <p:txBody>
          <a:bodyPr wrap="square" rtlCol="0">
            <a:spAutoFit/>
          </a:bodyPr>
          <a:lstStyle/>
          <a:p>
            <a:pPr lvl="0" algn="ctr">
              <a:lnSpc>
                <a:spcPct val="107000"/>
              </a:lnSpc>
              <a:spcBef>
                <a:spcPts val="1200"/>
              </a:spcBef>
              <a:spcAft>
                <a:spcPts val="1200"/>
              </a:spcAft>
            </a:pP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A Rapid Refresh</a:t>
            </a:r>
          </a:p>
        </p:txBody>
      </p:sp>
    </p:spTree>
    <p:extLst>
      <p:ext uri="{BB962C8B-B14F-4D97-AF65-F5344CB8AC3E}">
        <p14:creationId xmlns:p14="http://schemas.microsoft.com/office/powerpoint/2010/main" val="2006432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E25539C-A009-4DE7-9B0E-0358DD840CBB}"/>
              </a:ext>
            </a:extLst>
          </p:cNvPr>
          <p:cNvGrpSpPr/>
          <p:nvPr/>
        </p:nvGrpSpPr>
        <p:grpSpPr>
          <a:xfrm>
            <a:off x="879572" y="1376454"/>
            <a:ext cx="8397681" cy="4215580"/>
            <a:chOff x="1030497" y="975287"/>
            <a:chExt cx="7477859" cy="8324395"/>
          </a:xfrm>
          <a:solidFill>
            <a:schemeClr val="bg1">
              <a:lumMod val="75000"/>
            </a:schemeClr>
          </a:solidFill>
        </p:grpSpPr>
        <p:sp>
          <p:nvSpPr>
            <p:cNvPr id="4" name="TextBox 3">
              <a:extLst>
                <a:ext uri="{FF2B5EF4-FFF2-40B4-BE49-F238E27FC236}">
                  <a16:creationId xmlns:a16="http://schemas.microsoft.com/office/drawing/2014/main" id="{FAA8F341-3054-4B77-A7E6-5672E316708F}"/>
                </a:ext>
              </a:extLst>
            </p:cNvPr>
            <p:cNvSpPr txBox="1"/>
            <p:nvPr/>
          </p:nvSpPr>
          <p:spPr>
            <a:xfrm>
              <a:off x="3335047" y="977682"/>
              <a:ext cx="5165443" cy="607759"/>
            </a:xfrm>
            <a:prstGeom prst="rect">
              <a:avLst/>
            </a:prstGeom>
            <a:solidFill>
              <a:schemeClr val="accent4">
                <a:lumMod val="20000"/>
                <a:lumOff val="80000"/>
              </a:schemeClr>
            </a:solidFill>
            <a:ln w="12700">
              <a:solidFill>
                <a:schemeClr val="tx2">
                  <a:lumMod val="75000"/>
                </a:schemeClr>
              </a:solidFill>
            </a:ln>
          </p:spPr>
          <p:txBody>
            <a:bodyPr wrap="square" rtlCol="0">
              <a:spAutoFit/>
            </a:bodyPr>
            <a:lstStyle/>
            <a:p>
              <a:pPr algn="ctr"/>
              <a:r>
                <a:rPr lang="en-GB" sz="1400" b="1" dirty="0">
                  <a:solidFill>
                    <a:schemeClr val="accent1">
                      <a:lumMod val="75000"/>
                    </a:schemeClr>
                  </a:solidFill>
                </a:rPr>
                <a:t>Parish council requests permission to establish a neighbourhood plan area.</a:t>
              </a:r>
            </a:p>
          </p:txBody>
        </p:sp>
        <p:sp>
          <p:nvSpPr>
            <p:cNvPr id="5" name="TextBox 4">
              <a:extLst>
                <a:ext uri="{FF2B5EF4-FFF2-40B4-BE49-F238E27FC236}">
                  <a16:creationId xmlns:a16="http://schemas.microsoft.com/office/drawing/2014/main" id="{C110D854-2413-4CCB-A8B2-C2BE0B2AA154}"/>
                </a:ext>
              </a:extLst>
            </p:cNvPr>
            <p:cNvSpPr txBox="1"/>
            <p:nvPr/>
          </p:nvSpPr>
          <p:spPr>
            <a:xfrm>
              <a:off x="3327183" y="3154183"/>
              <a:ext cx="5173307" cy="607759"/>
            </a:xfrm>
            <a:prstGeom prst="rect">
              <a:avLst/>
            </a:prstGeom>
            <a:solidFill>
              <a:schemeClr val="accent4">
                <a:lumMod val="20000"/>
                <a:lumOff val="80000"/>
              </a:schemeClr>
            </a:solidFill>
            <a:ln w="12700">
              <a:solidFill>
                <a:schemeClr val="tx2">
                  <a:lumMod val="75000"/>
                </a:schemeClr>
              </a:solidFill>
            </a:ln>
          </p:spPr>
          <p:txBody>
            <a:bodyPr wrap="square" rtlCol="0">
              <a:spAutoFit/>
            </a:bodyPr>
            <a:lstStyle/>
            <a:p>
              <a:pPr algn="ctr"/>
              <a:r>
                <a:rPr lang="en-GB" sz="1400" b="1" dirty="0">
                  <a:solidFill>
                    <a:schemeClr val="accent1">
                      <a:lumMod val="75000"/>
                    </a:schemeClr>
                  </a:solidFill>
                </a:rPr>
                <a:t>Neighbourhood plan area approved by Thanet district Council</a:t>
              </a:r>
            </a:p>
          </p:txBody>
        </p:sp>
        <p:sp>
          <p:nvSpPr>
            <p:cNvPr id="6" name="TextBox 5">
              <a:extLst>
                <a:ext uri="{FF2B5EF4-FFF2-40B4-BE49-F238E27FC236}">
                  <a16:creationId xmlns:a16="http://schemas.microsoft.com/office/drawing/2014/main" id="{609C6300-79A5-4FB6-A761-3D5FB6F3A143}"/>
                </a:ext>
              </a:extLst>
            </p:cNvPr>
            <p:cNvSpPr txBox="1"/>
            <p:nvPr/>
          </p:nvSpPr>
          <p:spPr>
            <a:xfrm>
              <a:off x="3327181" y="4256375"/>
              <a:ext cx="5173309" cy="607759"/>
            </a:xfrm>
            <a:prstGeom prst="rect">
              <a:avLst/>
            </a:prstGeom>
            <a:solidFill>
              <a:schemeClr val="accent4">
                <a:lumMod val="20000"/>
                <a:lumOff val="80000"/>
              </a:schemeClr>
            </a:solidFill>
            <a:ln w="12700">
              <a:solidFill>
                <a:schemeClr val="tx2">
                  <a:lumMod val="75000"/>
                </a:schemeClr>
              </a:solidFill>
            </a:ln>
          </p:spPr>
          <p:txBody>
            <a:bodyPr wrap="square" rtlCol="0">
              <a:spAutoFit/>
            </a:bodyPr>
            <a:lstStyle/>
            <a:p>
              <a:pPr algn="ctr"/>
              <a:r>
                <a:rPr lang="en-GB" sz="1400" b="1" dirty="0">
                  <a:solidFill>
                    <a:schemeClr val="accent1">
                      <a:lumMod val="75000"/>
                    </a:schemeClr>
                  </a:solidFill>
                </a:rPr>
                <a:t>Community Design Day – all day event involving over 150 people</a:t>
              </a:r>
              <a:r>
                <a:rPr lang="en-GB" sz="1400" dirty="0">
                  <a:solidFill>
                    <a:schemeClr val="accent1">
                      <a:lumMod val="75000"/>
                    </a:schemeClr>
                  </a:solidFill>
                </a:rPr>
                <a:t>.</a:t>
              </a:r>
            </a:p>
          </p:txBody>
        </p:sp>
        <p:sp>
          <p:nvSpPr>
            <p:cNvPr id="7" name="TextBox 6">
              <a:extLst>
                <a:ext uri="{FF2B5EF4-FFF2-40B4-BE49-F238E27FC236}">
                  <a16:creationId xmlns:a16="http://schemas.microsoft.com/office/drawing/2014/main" id="{EED0685B-0446-4AEE-B7DD-E61D9C7E2F9D}"/>
                </a:ext>
              </a:extLst>
            </p:cNvPr>
            <p:cNvSpPr txBox="1"/>
            <p:nvPr/>
          </p:nvSpPr>
          <p:spPr>
            <a:xfrm>
              <a:off x="3335047" y="5357795"/>
              <a:ext cx="5173309" cy="607759"/>
            </a:xfrm>
            <a:prstGeom prst="rect">
              <a:avLst/>
            </a:prstGeom>
            <a:solidFill>
              <a:schemeClr val="accent4">
                <a:lumMod val="20000"/>
                <a:lumOff val="80000"/>
              </a:schemeClr>
            </a:solidFill>
            <a:ln w="12700">
              <a:solidFill>
                <a:schemeClr val="tx2">
                  <a:lumMod val="75000"/>
                </a:schemeClr>
              </a:solidFill>
            </a:ln>
          </p:spPr>
          <p:txBody>
            <a:bodyPr wrap="square" rtlCol="0">
              <a:spAutoFit/>
            </a:bodyPr>
            <a:lstStyle/>
            <a:p>
              <a:pPr algn="ctr"/>
              <a:r>
                <a:rPr lang="en-GB" sz="1400" b="1" dirty="0">
                  <a:solidFill>
                    <a:schemeClr val="accent1">
                      <a:lumMod val="75000"/>
                    </a:schemeClr>
                  </a:solidFill>
                </a:rPr>
                <a:t>First version of the plan produced</a:t>
              </a:r>
              <a:r>
                <a:rPr lang="en-GB" sz="1400" dirty="0">
                  <a:solidFill>
                    <a:schemeClr val="accent1">
                      <a:lumMod val="75000"/>
                    </a:schemeClr>
                  </a:solidFill>
                </a:rPr>
                <a:t>.</a:t>
              </a:r>
            </a:p>
          </p:txBody>
        </p:sp>
        <p:sp>
          <p:nvSpPr>
            <p:cNvPr id="8" name="TextBox 7">
              <a:extLst>
                <a:ext uri="{FF2B5EF4-FFF2-40B4-BE49-F238E27FC236}">
                  <a16:creationId xmlns:a16="http://schemas.microsoft.com/office/drawing/2014/main" id="{ECCD0D0E-A214-4A44-9297-3FBB34000452}"/>
                </a:ext>
              </a:extLst>
            </p:cNvPr>
            <p:cNvSpPr txBox="1"/>
            <p:nvPr/>
          </p:nvSpPr>
          <p:spPr>
            <a:xfrm>
              <a:off x="3335047" y="6443767"/>
              <a:ext cx="5173307" cy="607759"/>
            </a:xfrm>
            <a:prstGeom prst="rect">
              <a:avLst/>
            </a:prstGeom>
            <a:solidFill>
              <a:schemeClr val="accent4">
                <a:lumMod val="20000"/>
                <a:lumOff val="80000"/>
              </a:schemeClr>
            </a:solidFill>
            <a:ln w="12700">
              <a:solidFill>
                <a:schemeClr val="tx2">
                  <a:lumMod val="75000"/>
                </a:schemeClr>
              </a:solidFill>
            </a:ln>
          </p:spPr>
          <p:txBody>
            <a:bodyPr wrap="square" rtlCol="0">
              <a:spAutoFit/>
            </a:bodyPr>
            <a:lstStyle/>
            <a:p>
              <a:pPr algn="ctr"/>
              <a:r>
                <a:rPr lang="en-GB" sz="1400" b="1" dirty="0">
                  <a:solidFill>
                    <a:schemeClr val="accent1">
                      <a:lumMod val="75000"/>
                    </a:schemeClr>
                  </a:solidFill>
                </a:rPr>
                <a:t>Independent professional review of version 5A of the plan</a:t>
              </a:r>
              <a:r>
                <a:rPr lang="en-GB" sz="1400" dirty="0">
                  <a:solidFill>
                    <a:schemeClr val="accent1">
                      <a:lumMod val="75000"/>
                    </a:schemeClr>
                  </a:solidFill>
                </a:rPr>
                <a:t>.</a:t>
              </a:r>
            </a:p>
          </p:txBody>
        </p:sp>
        <p:sp>
          <p:nvSpPr>
            <p:cNvPr id="9" name="TextBox 8">
              <a:extLst>
                <a:ext uri="{FF2B5EF4-FFF2-40B4-BE49-F238E27FC236}">
                  <a16:creationId xmlns:a16="http://schemas.microsoft.com/office/drawing/2014/main" id="{6AEDC5D1-637D-4DAB-A4BD-115D2031A7F2}"/>
                </a:ext>
              </a:extLst>
            </p:cNvPr>
            <p:cNvSpPr txBox="1"/>
            <p:nvPr/>
          </p:nvSpPr>
          <p:spPr>
            <a:xfrm>
              <a:off x="3335047" y="1862753"/>
              <a:ext cx="5173307" cy="1033189"/>
            </a:xfrm>
            <a:prstGeom prst="rect">
              <a:avLst/>
            </a:prstGeom>
            <a:solidFill>
              <a:schemeClr val="accent4">
                <a:lumMod val="20000"/>
                <a:lumOff val="80000"/>
              </a:schemeClr>
            </a:solidFill>
            <a:ln w="12700">
              <a:solidFill>
                <a:schemeClr val="tx2">
                  <a:lumMod val="75000"/>
                </a:schemeClr>
              </a:solidFill>
            </a:ln>
          </p:spPr>
          <p:txBody>
            <a:bodyPr wrap="square" rtlCol="0">
              <a:spAutoFit/>
            </a:bodyPr>
            <a:lstStyle/>
            <a:p>
              <a:pPr algn="ctr"/>
              <a:r>
                <a:rPr lang="en-GB" sz="1400" b="1" dirty="0">
                  <a:solidFill>
                    <a:schemeClr val="accent1">
                      <a:lumMod val="75000"/>
                    </a:schemeClr>
                  </a:solidFill>
                </a:rPr>
                <a:t>Neighbourhood Plan Forum established with council and community representation.</a:t>
              </a:r>
            </a:p>
          </p:txBody>
        </p:sp>
        <p:sp>
          <p:nvSpPr>
            <p:cNvPr id="10" name="TextBox 9">
              <a:extLst>
                <a:ext uri="{FF2B5EF4-FFF2-40B4-BE49-F238E27FC236}">
                  <a16:creationId xmlns:a16="http://schemas.microsoft.com/office/drawing/2014/main" id="{63FD4B8F-148B-45DC-9FD8-7C9642EE308E}"/>
                </a:ext>
              </a:extLst>
            </p:cNvPr>
            <p:cNvSpPr txBox="1"/>
            <p:nvPr/>
          </p:nvSpPr>
          <p:spPr>
            <a:xfrm>
              <a:off x="3335047" y="7529736"/>
              <a:ext cx="5173307" cy="607759"/>
            </a:xfrm>
            <a:prstGeom prst="rect">
              <a:avLst/>
            </a:prstGeom>
            <a:solidFill>
              <a:schemeClr val="accent4">
                <a:lumMod val="20000"/>
                <a:lumOff val="80000"/>
              </a:schemeClr>
            </a:solidFill>
            <a:ln w="12700">
              <a:solidFill>
                <a:schemeClr val="tx2">
                  <a:lumMod val="75000"/>
                </a:schemeClr>
              </a:solidFill>
            </a:ln>
          </p:spPr>
          <p:txBody>
            <a:bodyPr wrap="square" rtlCol="0">
              <a:spAutoFit/>
            </a:bodyPr>
            <a:lstStyle/>
            <a:p>
              <a:pPr algn="ctr"/>
              <a:r>
                <a:rPr lang="en-GB" sz="1400" b="1" dirty="0">
                  <a:solidFill>
                    <a:schemeClr val="accent1">
                      <a:lumMod val="75000"/>
                    </a:schemeClr>
                  </a:solidFill>
                </a:rPr>
                <a:t>Specialist consultants appointed to provide expert advice and guidance</a:t>
              </a:r>
              <a:r>
                <a:rPr lang="en-GB" sz="1400" dirty="0">
                  <a:solidFill>
                    <a:schemeClr val="accent1">
                      <a:lumMod val="75000"/>
                    </a:schemeClr>
                  </a:solidFill>
                </a:rPr>
                <a:t>.</a:t>
              </a:r>
            </a:p>
          </p:txBody>
        </p:sp>
        <p:sp>
          <p:nvSpPr>
            <p:cNvPr id="11" name="TextBox 10">
              <a:extLst>
                <a:ext uri="{FF2B5EF4-FFF2-40B4-BE49-F238E27FC236}">
                  <a16:creationId xmlns:a16="http://schemas.microsoft.com/office/drawing/2014/main" id="{5E775487-513C-4DE6-BC08-2C792054A577}"/>
                </a:ext>
              </a:extLst>
            </p:cNvPr>
            <p:cNvSpPr txBox="1"/>
            <p:nvPr/>
          </p:nvSpPr>
          <p:spPr>
            <a:xfrm>
              <a:off x="3335047" y="8631148"/>
              <a:ext cx="5173307" cy="607759"/>
            </a:xfrm>
            <a:prstGeom prst="rect">
              <a:avLst/>
            </a:prstGeom>
            <a:solidFill>
              <a:schemeClr val="accent4">
                <a:lumMod val="20000"/>
                <a:lumOff val="80000"/>
              </a:schemeClr>
            </a:solidFill>
            <a:ln w="12700">
              <a:solidFill>
                <a:schemeClr val="tx2">
                  <a:lumMod val="75000"/>
                </a:schemeClr>
              </a:solidFill>
            </a:ln>
          </p:spPr>
          <p:txBody>
            <a:bodyPr wrap="square" rtlCol="0">
              <a:spAutoFit/>
            </a:bodyPr>
            <a:lstStyle/>
            <a:p>
              <a:pPr algn="ctr"/>
              <a:r>
                <a:rPr lang="en-GB" sz="1400" b="1" dirty="0">
                  <a:solidFill>
                    <a:schemeClr val="accent1">
                      <a:lumMod val="75000"/>
                    </a:schemeClr>
                  </a:solidFill>
                </a:rPr>
                <a:t>Version 8 of the plan produced for community consultation</a:t>
              </a:r>
              <a:r>
                <a:rPr lang="en-GB" sz="1400" dirty="0">
                  <a:solidFill>
                    <a:schemeClr val="accent1">
                      <a:lumMod val="75000"/>
                    </a:schemeClr>
                  </a:solidFill>
                </a:rPr>
                <a:t>.</a:t>
              </a:r>
            </a:p>
          </p:txBody>
        </p:sp>
        <p:sp>
          <p:nvSpPr>
            <p:cNvPr id="12" name="TextBox 11">
              <a:extLst>
                <a:ext uri="{FF2B5EF4-FFF2-40B4-BE49-F238E27FC236}">
                  <a16:creationId xmlns:a16="http://schemas.microsoft.com/office/drawing/2014/main" id="{B33B2452-722C-4E6D-B850-D82BD10600BB}"/>
                </a:ext>
              </a:extLst>
            </p:cNvPr>
            <p:cNvSpPr txBox="1"/>
            <p:nvPr/>
          </p:nvSpPr>
          <p:spPr>
            <a:xfrm>
              <a:off x="1391380" y="975287"/>
              <a:ext cx="1376048" cy="668534"/>
            </a:xfrm>
            <a:prstGeom prst="rect">
              <a:avLst/>
            </a:prstGeom>
            <a:solidFill>
              <a:schemeClr val="accent1">
                <a:lumMod val="75000"/>
              </a:schemeClr>
            </a:solidFill>
          </p:spPr>
          <p:txBody>
            <a:bodyPr wrap="none" rtlCol="0">
              <a:spAutoFit/>
            </a:bodyPr>
            <a:lstStyle/>
            <a:p>
              <a:pPr algn="ctr"/>
              <a:r>
                <a:rPr lang="en-GB" sz="1600" b="1" dirty="0">
                  <a:solidFill>
                    <a:schemeClr val="bg1"/>
                  </a:solidFill>
                </a:rPr>
                <a:t>December 2016</a:t>
              </a:r>
            </a:p>
          </p:txBody>
        </p:sp>
        <p:sp>
          <p:nvSpPr>
            <p:cNvPr id="13" name="TextBox 12">
              <a:extLst>
                <a:ext uri="{FF2B5EF4-FFF2-40B4-BE49-F238E27FC236}">
                  <a16:creationId xmlns:a16="http://schemas.microsoft.com/office/drawing/2014/main" id="{3B7E0B20-8D69-479C-87F3-10BA353CCEB8}"/>
                </a:ext>
              </a:extLst>
            </p:cNvPr>
            <p:cNvSpPr txBox="1"/>
            <p:nvPr/>
          </p:nvSpPr>
          <p:spPr>
            <a:xfrm>
              <a:off x="1617526" y="3162678"/>
              <a:ext cx="923756" cy="668534"/>
            </a:xfrm>
            <a:prstGeom prst="rect">
              <a:avLst/>
            </a:prstGeom>
            <a:solidFill>
              <a:schemeClr val="accent1">
                <a:lumMod val="75000"/>
              </a:schemeClr>
            </a:solidFill>
          </p:spPr>
          <p:txBody>
            <a:bodyPr wrap="none" rtlCol="0">
              <a:spAutoFit/>
            </a:bodyPr>
            <a:lstStyle/>
            <a:p>
              <a:pPr algn="ctr"/>
              <a:r>
                <a:rPr lang="en-GB" sz="1600" b="1" dirty="0">
                  <a:solidFill>
                    <a:schemeClr val="bg1"/>
                  </a:solidFill>
                </a:rPr>
                <a:t>May 2017</a:t>
              </a:r>
            </a:p>
          </p:txBody>
        </p:sp>
        <p:sp>
          <p:nvSpPr>
            <p:cNvPr id="14" name="TextBox 13">
              <a:extLst>
                <a:ext uri="{FF2B5EF4-FFF2-40B4-BE49-F238E27FC236}">
                  <a16:creationId xmlns:a16="http://schemas.microsoft.com/office/drawing/2014/main" id="{AF09B980-D732-4D0A-837F-FE7FF694CE57}"/>
                </a:ext>
              </a:extLst>
            </p:cNvPr>
            <p:cNvSpPr txBox="1"/>
            <p:nvPr/>
          </p:nvSpPr>
          <p:spPr>
            <a:xfrm>
              <a:off x="1538948" y="2068984"/>
              <a:ext cx="1080912" cy="668534"/>
            </a:xfrm>
            <a:prstGeom prst="rect">
              <a:avLst/>
            </a:prstGeom>
            <a:solidFill>
              <a:schemeClr val="accent1">
                <a:lumMod val="75000"/>
              </a:schemeClr>
            </a:solidFill>
          </p:spPr>
          <p:txBody>
            <a:bodyPr wrap="none" rtlCol="0">
              <a:spAutoFit/>
            </a:bodyPr>
            <a:lstStyle/>
            <a:p>
              <a:pPr algn="ctr"/>
              <a:r>
                <a:rPr lang="en-GB" sz="1600" b="1" dirty="0">
                  <a:solidFill>
                    <a:schemeClr val="bg1"/>
                  </a:solidFill>
                </a:rPr>
                <a:t>March 2017</a:t>
              </a:r>
            </a:p>
          </p:txBody>
        </p:sp>
        <p:sp>
          <p:nvSpPr>
            <p:cNvPr id="15" name="TextBox 14">
              <a:extLst>
                <a:ext uri="{FF2B5EF4-FFF2-40B4-BE49-F238E27FC236}">
                  <a16:creationId xmlns:a16="http://schemas.microsoft.com/office/drawing/2014/main" id="{5ADBBAF7-59C5-4C81-BABC-0D9D3DEFD671}"/>
                </a:ext>
              </a:extLst>
            </p:cNvPr>
            <p:cNvSpPr txBox="1"/>
            <p:nvPr/>
          </p:nvSpPr>
          <p:spPr>
            <a:xfrm>
              <a:off x="1499886" y="4256375"/>
              <a:ext cx="1159037" cy="668534"/>
            </a:xfrm>
            <a:prstGeom prst="rect">
              <a:avLst/>
            </a:prstGeom>
            <a:solidFill>
              <a:schemeClr val="accent1">
                <a:lumMod val="75000"/>
              </a:schemeClr>
            </a:solidFill>
          </p:spPr>
          <p:txBody>
            <a:bodyPr wrap="square" rtlCol="0">
              <a:spAutoFit/>
            </a:bodyPr>
            <a:lstStyle/>
            <a:p>
              <a:pPr algn="ctr"/>
              <a:r>
                <a:rPr lang="en-GB" sz="1600" b="1" dirty="0">
                  <a:solidFill>
                    <a:schemeClr val="bg1"/>
                  </a:solidFill>
                </a:rPr>
                <a:t>June 2019</a:t>
              </a:r>
            </a:p>
          </p:txBody>
        </p:sp>
        <p:sp>
          <p:nvSpPr>
            <p:cNvPr id="16" name="TextBox 15">
              <a:extLst>
                <a:ext uri="{FF2B5EF4-FFF2-40B4-BE49-F238E27FC236}">
                  <a16:creationId xmlns:a16="http://schemas.microsoft.com/office/drawing/2014/main" id="{ED48D240-62AF-45B2-895D-F02FD491AB44}"/>
                </a:ext>
              </a:extLst>
            </p:cNvPr>
            <p:cNvSpPr txBox="1"/>
            <p:nvPr/>
          </p:nvSpPr>
          <p:spPr>
            <a:xfrm>
              <a:off x="1474100" y="5350072"/>
              <a:ext cx="1210609" cy="668534"/>
            </a:xfrm>
            <a:prstGeom prst="rect">
              <a:avLst/>
            </a:prstGeom>
            <a:solidFill>
              <a:schemeClr val="accent1">
                <a:lumMod val="75000"/>
              </a:schemeClr>
            </a:solidFill>
          </p:spPr>
          <p:txBody>
            <a:bodyPr wrap="none" rtlCol="0">
              <a:spAutoFit/>
            </a:bodyPr>
            <a:lstStyle/>
            <a:p>
              <a:pPr algn="ctr"/>
              <a:r>
                <a:rPr lang="en-GB" sz="1600" b="1" dirty="0">
                  <a:solidFill>
                    <a:schemeClr val="bg1"/>
                  </a:solidFill>
                </a:rPr>
                <a:t>October 2019</a:t>
              </a:r>
            </a:p>
          </p:txBody>
        </p:sp>
        <p:sp>
          <p:nvSpPr>
            <p:cNvPr id="17" name="TextBox 16">
              <a:extLst>
                <a:ext uri="{FF2B5EF4-FFF2-40B4-BE49-F238E27FC236}">
                  <a16:creationId xmlns:a16="http://schemas.microsoft.com/office/drawing/2014/main" id="{1BE8A81D-CBEC-45E3-BE3F-847A6B9FE3B8}"/>
                </a:ext>
              </a:extLst>
            </p:cNvPr>
            <p:cNvSpPr txBox="1"/>
            <p:nvPr/>
          </p:nvSpPr>
          <p:spPr>
            <a:xfrm>
              <a:off x="1538948" y="6443768"/>
              <a:ext cx="1080912" cy="668534"/>
            </a:xfrm>
            <a:prstGeom prst="rect">
              <a:avLst/>
            </a:prstGeom>
            <a:solidFill>
              <a:schemeClr val="accent1">
                <a:lumMod val="75000"/>
              </a:schemeClr>
            </a:solidFill>
          </p:spPr>
          <p:txBody>
            <a:bodyPr wrap="none" rtlCol="0">
              <a:spAutoFit/>
            </a:bodyPr>
            <a:lstStyle/>
            <a:p>
              <a:pPr algn="ctr"/>
              <a:r>
                <a:rPr lang="en-GB" sz="1600" b="1" dirty="0">
                  <a:solidFill>
                    <a:schemeClr val="bg1"/>
                  </a:solidFill>
                </a:rPr>
                <a:t>March 2020</a:t>
              </a:r>
            </a:p>
          </p:txBody>
        </p:sp>
        <p:sp>
          <p:nvSpPr>
            <p:cNvPr id="18" name="TextBox 17">
              <a:extLst>
                <a:ext uri="{FF2B5EF4-FFF2-40B4-BE49-F238E27FC236}">
                  <a16:creationId xmlns:a16="http://schemas.microsoft.com/office/drawing/2014/main" id="{08E8CF01-0F30-457C-8242-E12692D25438}"/>
                </a:ext>
              </a:extLst>
            </p:cNvPr>
            <p:cNvSpPr txBox="1"/>
            <p:nvPr/>
          </p:nvSpPr>
          <p:spPr>
            <a:xfrm>
              <a:off x="1364647" y="7537463"/>
              <a:ext cx="1429513" cy="668534"/>
            </a:xfrm>
            <a:prstGeom prst="rect">
              <a:avLst/>
            </a:prstGeom>
            <a:solidFill>
              <a:schemeClr val="accent1">
                <a:lumMod val="75000"/>
              </a:schemeClr>
            </a:solidFill>
          </p:spPr>
          <p:txBody>
            <a:bodyPr wrap="none" rtlCol="0">
              <a:spAutoFit/>
            </a:bodyPr>
            <a:lstStyle/>
            <a:p>
              <a:pPr algn="ctr"/>
              <a:r>
                <a:rPr lang="en-GB" sz="1600" b="1" dirty="0">
                  <a:solidFill>
                    <a:schemeClr val="bg1"/>
                  </a:solidFill>
                </a:rPr>
                <a:t>September 2020</a:t>
              </a:r>
            </a:p>
          </p:txBody>
        </p:sp>
        <p:sp>
          <p:nvSpPr>
            <p:cNvPr id="19" name="TextBox 18">
              <a:extLst>
                <a:ext uri="{FF2B5EF4-FFF2-40B4-BE49-F238E27FC236}">
                  <a16:creationId xmlns:a16="http://schemas.microsoft.com/office/drawing/2014/main" id="{943585CA-1A4C-4C71-82F6-256F20D90FC4}"/>
                </a:ext>
              </a:extLst>
            </p:cNvPr>
            <p:cNvSpPr txBox="1"/>
            <p:nvPr/>
          </p:nvSpPr>
          <p:spPr>
            <a:xfrm>
              <a:off x="1030497" y="8631148"/>
              <a:ext cx="2124786" cy="668534"/>
            </a:xfrm>
            <a:prstGeom prst="rect">
              <a:avLst/>
            </a:prstGeom>
            <a:solidFill>
              <a:schemeClr val="accent1">
                <a:lumMod val="75000"/>
              </a:schemeClr>
            </a:solidFill>
          </p:spPr>
          <p:txBody>
            <a:bodyPr wrap="square" rtlCol="0">
              <a:spAutoFit/>
            </a:bodyPr>
            <a:lstStyle/>
            <a:p>
              <a:pPr algn="ctr"/>
              <a:r>
                <a:rPr lang="en-GB" sz="1600" b="1" dirty="0">
                  <a:solidFill>
                    <a:schemeClr val="bg1"/>
                  </a:solidFill>
                </a:rPr>
                <a:t>August / September 2021</a:t>
              </a:r>
            </a:p>
          </p:txBody>
        </p:sp>
        <p:sp>
          <p:nvSpPr>
            <p:cNvPr id="20" name="Isosceles Triangle 19">
              <a:extLst>
                <a:ext uri="{FF2B5EF4-FFF2-40B4-BE49-F238E27FC236}">
                  <a16:creationId xmlns:a16="http://schemas.microsoft.com/office/drawing/2014/main" id="{8E426E7E-0292-403C-84A3-6DBAC984A123}"/>
                </a:ext>
              </a:extLst>
            </p:cNvPr>
            <p:cNvSpPr/>
            <p:nvPr/>
          </p:nvSpPr>
          <p:spPr>
            <a:xfrm flipV="1">
              <a:off x="1601263" y="1717413"/>
              <a:ext cx="956282" cy="198674"/>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1"/>
                </a:solidFill>
              </a:endParaRPr>
            </a:p>
          </p:txBody>
        </p:sp>
        <p:sp>
          <p:nvSpPr>
            <p:cNvPr id="21" name="Isosceles Triangle 20">
              <a:extLst>
                <a:ext uri="{FF2B5EF4-FFF2-40B4-BE49-F238E27FC236}">
                  <a16:creationId xmlns:a16="http://schemas.microsoft.com/office/drawing/2014/main" id="{05268F34-4509-41D2-BF08-108B6ABBBEF1}"/>
                </a:ext>
              </a:extLst>
            </p:cNvPr>
            <p:cNvSpPr/>
            <p:nvPr/>
          </p:nvSpPr>
          <p:spPr>
            <a:xfrm flipV="1">
              <a:off x="1601263" y="2811109"/>
              <a:ext cx="956282" cy="198674"/>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1"/>
                </a:solidFill>
              </a:endParaRPr>
            </a:p>
          </p:txBody>
        </p:sp>
        <p:sp>
          <p:nvSpPr>
            <p:cNvPr id="22" name="Isosceles Triangle 21">
              <a:extLst>
                <a:ext uri="{FF2B5EF4-FFF2-40B4-BE49-F238E27FC236}">
                  <a16:creationId xmlns:a16="http://schemas.microsoft.com/office/drawing/2014/main" id="{258808A8-8B17-4702-AE2F-E193A923ADB4}"/>
                </a:ext>
              </a:extLst>
            </p:cNvPr>
            <p:cNvSpPr/>
            <p:nvPr/>
          </p:nvSpPr>
          <p:spPr>
            <a:xfrm flipV="1">
              <a:off x="1601263" y="3904805"/>
              <a:ext cx="956282" cy="198674"/>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1"/>
                </a:solidFill>
              </a:endParaRPr>
            </a:p>
          </p:txBody>
        </p:sp>
        <p:sp>
          <p:nvSpPr>
            <p:cNvPr id="23" name="Isosceles Triangle 22">
              <a:extLst>
                <a:ext uri="{FF2B5EF4-FFF2-40B4-BE49-F238E27FC236}">
                  <a16:creationId xmlns:a16="http://schemas.microsoft.com/office/drawing/2014/main" id="{899A1825-A924-4762-B50B-28F062FCB3B8}"/>
                </a:ext>
              </a:extLst>
            </p:cNvPr>
            <p:cNvSpPr/>
            <p:nvPr/>
          </p:nvSpPr>
          <p:spPr>
            <a:xfrm flipV="1">
              <a:off x="1601263" y="4998501"/>
              <a:ext cx="956282" cy="198674"/>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1"/>
                </a:solidFill>
              </a:endParaRPr>
            </a:p>
          </p:txBody>
        </p:sp>
        <p:sp>
          <p:nvSpPr>
            <p:cNvPr id="24" name="Isosceles Triangle 23">
              <a:extLst>
                <a:ext uri="{FF2B5EF4-FFF2-40B4-BE49-F238E27FC236}">
                  <a16:creationId xmlns:a16="http://schemas.microsoft.com/office/drawing/2014/main" id="{F0407CBF-C992-44E5-B175-FC4F2EC6B21A}"/>
                </a:ext>
              </a:extLst>
            </p:cNvPr>
            <p:cNvSpPr/>
            <p:nvPr/>
          </p:nvSpPr>
          <p:spPr>
            <a:xfrm flipV="1">
              <a:off x="1601263" y="6092197"/>
              <a:ext cx="956282" cy="198674"/>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1"/>
                </a:solidFill>
              </a:endParaRPr>
            </a:p>
          </p:txBody>
        </p:sp>
        <p:sp>
          <p:nvSpPr>
            <p:cNvPr id="25" name="Isosceles Triangle 24">
              <a:extLst>
                <a:ext uri="{FF2B5EF4-FFF2-40B4-BE49-F238E27FC236}">
                  <a16:creationId xmlns:a16="http://schemas.microsoft.com/office/drawing/2014/main" id="{D2337BEA-51B5-4309-9B90-CCBCB3C48B1B}"/>
                </a:ext>
              </a:extLst>
            </p:cNvPr>
            <p:cNvSpPr/>
            <p:nvPr/>
          </p:nvSpPr>
          <p:spPr>
            <a:xfrm flipV="1">
              <a:off x="1601263" y="7185893"/>
              <a:ext cx="956282" cy="198674"/>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1"/>
                </a:solidFill>
              </a:endParaRPr>
            </a:p>
          </p:txBody>
        </p:sp>
        <p:sp>
          <p:nvSpPr>
            <p:cNvPr id="26" name="Isosceles Triangle 25">
              <a:extLst>
                <a:ext uri="{FF2B5EF4-FFF2-40B4-BE49-F238E27FC236}">
                  <a16:creationId xmlns:a16="http://schemas.microsoft.com/office/drawing/2014/main" id="{BC487702-1289-44D5-B7EB-E6DB58139958}"/>
                </a:ext>
              </a:extLst>
            </p:cNvPr>
            <p:cNvSpPr/>
            <p:nvPr/>
          </p:nvSpPr>
          <p:spPr>
            <a:xfrm flipV="1">
              <a:off x="1601263" y="8279589"/>
              <a:ext cx="956282" cy="198674"/>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1"/>
                </a:solidFill>
              </a:endParaRPr>
            </a:p>
          </p:txBody>
        </p:sp>
      </p:grpSp>
      <p:sp>
        <p:nvSpPr>
          <p:cNvPr id="30" name="TextBox 29">
            <a:extLst>
              <a:ext uri="{FF2B5EF4-FFF2-40B4-BE49-F238E27FC236}">
                <a16:creationId xmlns:a16="http://schemas.microsoft.com/office/drawing/2014/main" id="{376FD9ED-127C-498B-9B84-B4B748423051}"/>
              </a:ext>
            </a:extLst>
          </p:cNvPr>
          <p:cNvSpPr txBox="1"/>
          <p:nvPr/>
        </p:nvSpPr>
        <p:spPr>
          <a:xfrm rot="16200000">
            <a:off x="-2645094" y="2666332"/>
            <a:ext cx="5956666" cy="658835"/>
          </a:xfrm>
          <a:prstGeom prst="rect">
            <a:avLst/>
          </a:prstGeom>
          <a:solidFill>
            <a:schemeClr val="accent1">
              <a:lumMod val="60000"/>
              <a:lumOff val="40000"/>
            </a:schemeClr>
          </a:solidFill>
        </p:spPr>
        <p:txBody>
          <a:bodyPr wrap="square" rtlCol="0">
            <a:spAutoFit/>
          </a:bodyPr>
          <a:lstStyle/>
          <a:p>
            <a:pPr lvl="0" algn="ctr">
              <a:lnSpc>
                <a:spcPct val="107000"/>
              </a:lnSpc>
              <a:spcBef>
                <a:spcPts val="1200"/>
              </a:spcBef>
              <a:spcAft>
                <a:spcPts val="1200"/>
              </a:spcAft>
            </a:pP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Story So Far</a:t>
            </a:r>
          </a:p>
        </p:txBody>
      </p:sp>
    </p:spTree>
    <p:extLst>
      <p:ext uri="{BB962C8B-B14F-4D97-AF65-F5344CB8AC3E}">
        <p14:creationId xmlns:p14="http://schemas.microsoft.com/office/powerpoint/2010/main" val="2483952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FC0512-20FB-45FD-8D8D-BD5D976D7412}"/>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7</a:t>
            </a:fld>
            <a:endParaRPr lang="en-GB"/>
          </a:p>
        </p:txBody>
      </p:sp>
      <p:sp>
        <p:nvSpPr>
          <p:cNvPr id="24" name="Content Placeholder 3">
            <a:extLst>
              <a:ext uri="{FF2B5EF4-FFF2-40B4-BE49-F238E27FC236}">
                <a16:creationId xmlns:a16="http://schemas.microsoft.com/office/drawing/2014/main" id="{E2D43F04-47B8-4489-AD28-D8C5ACBD4DAE}"/>
              </a:ext>
            </a:extLst>
          </p:cNvPr>
          <p:cNvSpPr txBox="1">
            <a:spLocks/>
          </p:cNvSpPr>
          <p:nvPr/>
        </p:nvSpPr>
        <p:spPr>
          <a:xfrm>
            <a:off x="3950752" y="1381606"/>
            <a:ext cx="5544000" cy="4094788"/>
          </a:xfrm>
          <a:prstGeom prst="rect">
            <a:avLst/>
          </a:prstGeom>
          <a:ln>
            <a:solidFill>
              <a:srgbClr val="FF0000"/>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1800" b="1" dirty="0">
                <a:solidFill>
                  <a:schemeClr val="accent1">
                    <a:lumMod val="75000"/>
                  </a:schemeClr>
                </a:solidFill>
                <a:ea typeface="Calibri" panose="020F0502020204030204" pitchFamily="34" charset="0"/>
                <a:cs typeface="Arial" panose="020B0604020202020204" pitchFamily="34" charset="0"/>
              </a:rPr>
              <a:t>Birchington to be a place where:</a:t>
            </a:r>
            <a:endParaRPr lang="en-GB" sz="1800" dirty="0">
              <a:solidFill>
                <a:schemeClr val="accent1">
                  <a:lumMod val="75000"/>
                </a:schemeClr>
              </a:solidFill>
              <a:ea typeface="Calibri" panose="020F0502020204030204" pitchFamily="34" charset="0"/>
              <a:cs typeface="Arial" panose="020B0604020202020204" pitchFamily="34" charset="0"/>
            </a:endParaRPr>
          </a:p>
          <a:p>
            <a:pPr marL="342900" indent="-342900">
              <a:spcBef>
                <a:spcPts val="600"/>
              </a:spcBef>
              <a:buSzPts val="1200"/>
              <a:buFont typeface="Symbol" panose="05050102010706020507" pitchFamily="18" charset="2"/>
              <a:buChar char=""/>
              <a:tabLst>
                <a:tab pos="297180" algn="l"/>
              </a:tabLst>
            </a:pPr>
            <a:r>
              <a:rPr lang="en-US" sz="1800" dirty="0">
                <a:solidFill>
                  <a:schemeClr val="accent1">
                    <a:lumMod val="75000"/>
                  </a:schemeClr>
                </a:solidFill>
                <a:ea typeface="Symbol" panose="05050102010706020507" pitchFamily="18" charset="2"/>
                <a:cs typeface="Arial" panose="020B0604020202020204" pitchFamily="34" charset="0"/>
              </a:rPr>
              <a:t>health and wellbeing for all is the top</a:t>
            </a:r>
            <a:r>
              <a:rPr lang="en-US" sz="1800" spc="-5" dirty="0">
                <a:solidFill>
                  <a:schemeClr val="accent1">
                    <a:lumMod val="75000"/>
                  </a:schemeClr>
                </a:solidFill>
                <a:ea typeface="Symbol" panose="05050102010706020507" pitchFamily="18" charset="2"/>
                <a:cs typeface="Arial" panose="020B0604020202020204" pitchFamily="34" charset="0"/>
              </a:rPr>
              <a:t> </a:t>
            </a:r>
            <a:r>
              <a:rPr lang="en-US" sz="1800" dirty="0">
                <a:solidFill>
                  <a:schemeClr val="accent1">
                    <a:lumMod val="75000"/>
                  </a:schemeClr>
                </a:solidFill>
                <a:ea typeface="Symbol" panose="05050102010706020507" pitchFamily="18" charset="2"/>
                <a:cs typeface="Arial" panose="020B0604020202020204" pitchFamily="34" charset="0"/>
              </a:rPr>
              <a:t>priority.</a:t>
            </a:r>
            <a:endParaRPr lang="en-GB" sz="1800" dirty="0">
              <a:solidFill>
                <a:schemeClr val="accent1">
                  <a:lumMod val="75000"/>
                </a:schemeClr>
              </a:solidFill>
              <a:ea typeface="Symbol" panose="05050102010706020507" pitchFamily="18" charset="2"/>
              <a:cs typeface="Arial" panose="020B0604020202020204" pitchFamily="34" charset="0"/>
            </a:endParaRPr>
          </a:p>
          <a:p>
            <a:pPr marL="342900" indent="-342900">
              <a:spcBef>
                <a:spcPts val="600"/>
              </a:spcBef>
              <a:buSzPts val="1200"/>
              <a:buFont typeface="Symbol" panose="05050102010706020507" pitchFamily="18" charset="2"/>
              <a:buChar char=""/>
              <a:tabLst>
                <a:tab pos="297180" algn="l"/>
              </a:tabLst>
            </a:pPr>
            <a:r>
              <a:rPr lang="en-US" sz="1800" dirty="0">
                <a:solidFill>
                  <a:schemeClr val="accent1">
                    <a:lumMod val="75000"/>
                  </a:schemeClr>
                </a:solidFill>
                <a:ea typeface="Symbol" panose="05050102010706020507" pitchFamily="18" charset="2"/>
                <a:cs typeface="Arial" panose="020B0604020202020204" pitchFamily="34" charset="0"/>
              </a:rPr>
              <a:t>our connections to the seas, skies and land are cherished by</a:t>
            </a:r>
            <a:r>
              <a:rPr lang="en-US" sz="1800" spc="-50" dirty="0">
                <a:solidFill>
                  <a:schemeClr val="accent1">
                    <a:lumMod val="75000"/>
                  </a:schemeClr>
                </a:solidFill>
                <a:ea typeface="Symbol" panose="05050102010706020507" pitchFamily="18" charset="2"/>
                <a:cs typeface="Arial" panose="020B0604020202020204" pitchFamily="34" charset="0"/>
              </a:rPr>
              <a:t> </a:t>
            </a:r>
            <a:r>
              <a:rPr lang="en-US" sz="1800" dirty="0">
                <a:solidFill>
                  <a:schemeClr val="accent1">
                    <a:lumMod val="75000"/>
                  </a:schemeClr>
                </a:solidFill>
                <a:ea typeface="Symbol" panose="05050102010706020507" pitchFamily="18" charset="2"/>
                <a:cs typeface="Arial" panose="020B0604020202020204" pitchFamily="34" charset="0"/>
              </a:rPr>
              <a:t>all.</a:t>
            </a:r>
            <a:endParaRPr lang="en-GB" sz="1800" dirty="0">
              <a:solidFill>
                <a:schemeClr val="accent1">
                  <a:lumMod val="75000"/>
                </a:schemeClr>
              </a:solidFill>
              <a:ea typeface="Symbol" panose="05050102010706020507" pitchFamily="18" charset="2"/>
              <a:cs typeface="Arial" panose="020B0604020202020204" pitchFamily="34" charset="0"/>
            </a:endParaRPr>
          </a:p>
          <a:p>
            <a:pPr marL="342900" marR="70485" indent="-342900">
              <a:spcBef>
                <a:spcPts val="600"/>
              </a:spcBef>
              <a:buSzPts val="1200"/>
              <a:buFont typeface="Symbol" panose="05050102010706020507" pitchFamily="18" charset="2"/>
              <a:buChar char=""/>
              <a:tabLst>
                <a:tab pos="297180" algn="l"/>
              </a:tabLst>
            </a:pPr>
            <a:r>
              <a:rPr lang="en-US" sz="1800" dirty="0">
                <a:solidFill>
                  <a:schemeClr val="accent1">
                    <a:lumMod val="75000"/>
                  </a:schemeClr>
                </a:solidFill>
                <a:ea typeface="Symbol" panose="05050102010706020507" pitchFamily="18" charset="2"/>
                <a:cs typeface="Arial" panose="020B0604020202020204" pitchFamily="34" charset="0"/>
              </a:rPr>
              <a:t>there is safe access and movement for all.</a:t>
            </a:r>
          </a:p>
          <a:p>
            <a:pPr marL="342900" marR="70485" indent="-342900">
              <a:spcBef>
                <a:spcPts val="600"/>
              </a:spcBef>
              <a:buSzPts val="1200"/>
              <a:buFont typeface="Symbol" panose="05050102010706020507" pitchFamily="18" charset="2"/>
              <a:buChar char=""/>
              <a:tabLst>
                <a:tab pos="297180" algn="l"/>
              </a:tabLst>
            </a:pPr>
            <a:r>
              <a:rPr lang="en-US" sz="1800" dirty="0">
                <a:solidFill>
                  <a:schemeClr val="accent1">
                    <a:lumMod val="75000"/>
                  </a:schemeClr>
                </a:solidFill>
                <a:ea typeface="Symbol" panose="05050102010706020507" pitchFamily="18" charset="2"/>
                <a:cs typeface="Arial" panose="020B0604020202020204" pitchFamily="34" charset="0"/>
              </a:rPr>
              <a:t>we enjoy a sustainable, vibrant, thriving community.</a:t>
            </a:r>
          </a:p>
          <a:p>
            <a:pPr marL="342900" marR="66675" indent="-342900">
              <a:spcBef>
                <a:spcPts val="600"/>
              </a:spcBef>
              <a:buSzPts val="1200"/>
              <a:buFont typeface="Symbol" panose="05050102010706020507" pitchFamily="18" charset="2"/>
              <a:buChar char=""/>
              <a:tabLst>
                <a:tab pos="297180" algn="l"/>
              </a:tabLst>
            </a:pPr>
            <a:r>
              <a:rPr lang="en-US" sz="1800" dirty="0">
                <a:solidFill>
                  <a:schemeClr val="accent1">
                    <a:lumMod val="75000"/>
                  </a:schemeClr>
                </a:solidFill>
                <a:ea typeface="Symbol" panose="05050102010706020507" pitchFamily="18" charset="2"/>
                <a:cs typeface="Arial" panose="020B0604020202020204" pitchFamily="34" charset="0"/>
              </a:rPr>
              <a:t>the</a:t>
            </a:r>
            <a:r>
              <a:rPr lang="en-US" sz="1800" spc="-30" dirty="0">
                <a:solidFill>
                  <a:schemeClr val="accent1">
                    <a:lumMod val="75000"/>
                  </a:schemeClr>
                </a:solidFill>
                <a:ea typeface="Symbol" panose="05050102010706020507" pitchFamily="18" charset="2"/>
                <a:cs typeface="Arial" panose="020B0604020202020204" pitchFamily="34" charset="0"/>
              </a:rPr>
              <a:t> </a:t>
            </a:r>
            <a:r>
              <a:rPr lang="en-US" sz="1800" dirty="0">
                <a:solidFill>
                  <a:schemeClr val="accent1">
                    <a:lumMod val="75000"/>
                  </a:schemeClr>
                </a:solidFill>
                <a:ea typeface="Symbol" panose="05050102010706020507" pitchFamily="18" charset="2"/>
                <a:cs typeface="Arial" panose="020B0604020202020204" pitchFamily="34" charset="0"/>
              </a:rPr>
              <a:t>heart</a:t>
            </a:r>
            <a:r>
              <a:rPr lang="en-US" sz="1800" spc="-25" dirty="0">
                <a:solidFill>
                  <a:schemeClr val="accent1">
                    <a:lumMod val="75000"/>
                  </a:schemeClr>
                </a:solidFill>
                <a:ea typeface="Symbol" panose="05050102010706020507" pitchFamily="18" charset="2"/>
                <a:cs typeface="Arial" panose="020B0604020202020204" pitchFamily="34" charset="0"/>
              </a:rPr>
              <a:t> </a:t>
            </a:r>
            <a:r>
              <a:rPr lang="en-US" sz="1800" dirty="0">
                <a:solidFill>
                  <a:schemeClr val="accent1">
                    <a:lumMod val="75000"/>
                  </a:schemeClr>
                </a:solidFill>
                <a:ea typeface="Symbol" panose="05050102010706020507" pitchFamily="18" charset="2"/>
                <a:cs typeface="Arial" panose="020B0604020202020204" pitchFamily="34" charset="0"/>
              </a:rPr>
              <a:t>of</a:t>
            </a:r>
            <a:r>
              <a:rPr lang="en-US" sz="1800" spc="-20" dirty="0">
                <a:solidFill>
                  <a:schemeClr val="accent1">
                    <a:lumMod val="75000"/>
                  </a:schemeClr>
                </a:solidFill>
                <a:ea typeface="Symbol" panose="05050102010706020507" pitchFamily="18" charset="2"/>
                <a:cs typeface="Arial" panose="020B0604020202020204" pitchFamily="34" charset="0"/>
              </a:rPr>
              <a:t> </a:t>
            </a:r>
            <a:r>
              <a:rPr lang="en-US" sz="1800" dirty="0">
                <a:solidFill>
                  <a:schemeClr val="accent1">
                    <a:lumMod val="75000"/>
                  </a:schemeClr>
                </a:solidFill>
                <a:ea typeface="Symbol" panose="05050102010706020507" pitchFamily="18" charset="2"/>
                <a:cs typeface="Arial" panose="020B0604020202020204" pitchFamily="34" charset="0"/>
              </a:rPr>
              <a:t>the</a:t>
            </a:r>
            <a:r>
              <a:rPr lang="en-US" sz="1800" spc="-15" dirty="0">
                <a:solidFill>
                  <a:schemeClr val="accent1">
                    <a:lumMod val="75000"/>
                  </a:schemeClr>
                </a:solidFill>
                <a:ea typeface="Symbol" panose="05050102010706020507" pitchFamily="18" charset="2"/>
                <a:cs typeface="Arial" panose="020B0604020202020204" pitchFamily="34" charset="0"/>
              </a:rPr>
              <a:t> </a:t>
            </a:r>
            <a:r>
              <a:rPr lang="en-US" sz="1800" dirty="0">
                <a:solidFill>
                  <a:schemeClr val="accent1">
                    <a:lumMod val="75000"/>
                  </a:schemeClr>
                </a:solidFill>
                <a:ea typeface="Symbol" panose="05050102010706020507" pitchFamily="18" charset="2"/>
                <a:cs typeface="Arial" panose="020B0604020202020204" pitchFamily="34" charset="0"/>
              </a:rPr>
              <a:t>village</a:t>
            </a:r>
            <a:r>
              <a:rPr lang="en-US" sz="1800" spc="-10" dirty="0">
                <a:solidFill>
                  <a:schemeClr val="accent1">
                    <a:lumMod val="75000"/>
                  </a:schemeClr>
                </a:solidFill>
                <a:ea typeface="Symbol" panose="05050102010706020507" pitchFamily="18" charset="2"/>
                <a:cs typeface="Arial" panose="020B0604020202020204" pitchFamily="34" charset="0"/>
              </a:rPr>
              <a:t> </a:t>
            </a:r>
            <a:r>
              <a:rPr lang="en-US" sz="1800" dirty="0">
                <a:solidFill>
                  <a:schemeClr val="accent1">
                    <a:lumMod val="75000"/>
                  </a:schemeClr>
                </a:solidFill>
                <a:ea typeface="Symbol" panose="05050102010706020507" pitchFamily="18" charset="2"/>
                <a:cs typeface="Arial" panose="020B0604020202020204" pitchFamily="34" charset="0"/>
              </a:rPr>
              <a:t>is</a:t>
            </a:r>
            <a:r>
              <a:rPr lang="en-US" sz="1800" spc="-45" dirty="0">
                <a:solidFill>
                  <a:schemeClr val="accent1">
                    <a:lumMod val="75000"/>
                  </a:schemeClr>
                </a:solidFill>
                <a:ea typeface="Symbol" panose="05050102010706020507" pitchFamily="18" charset="2"/>
                <a:cs typeface="Arial" panose="020B0604020202020204" pitchFamily="34" charset="0"/>
              </a:rPr>
              <a:t> </a:t>
            </a:r>
            <a:r>
              <a:rPr lang="en-US" sz="1800" dirty="0">
                <a:solidFill>
                  <a:schemeClr val="accent1">
                    <a:lumMod val="75000"/>
                  </a:schemeClr>
                </a:solidFill>
                <a:ea typeface="Symbol" panose="05050102010706020507" pitchFamily="18" charset="2"/>
                <a:cs typeface="Arial" panose="020B0604020202020204" pitchFamily="34" charset="0"/>
              </a:rPr>
              <a:t>a</a:t>
            </a:r>
            <a:r>
              <a:rPr lang="en-US" sz="1800" spc="-20" dirty="0">
                <a:solidFill>
                  <a:schemeClr val="accent1">
                    <a:lumMod val="75000"/>
                  </a:schemeClr>
                </a:solidFill>
                <a:ea typeface="Symbol" panose="05050102010706020507" pitchFamily="18" charset="2"/>
                <a:cs typeface="Arial" panose="020B0604020202020204" pitchFamily="34" charset="0"/>
              </a:rPr>
              <a:t> </a:t>
            </a:r>
            <a:r>
              <a:rPr lang="en-US" sz="1800" dirty="0">
                <a:solidFill>
                  <a:schemeClr val="accent1">
                    <a:lumMod val="75000"/>
                  </a:schemeClr>
                </a:solidFill>
                <a:ea typeface="Symbol" panose="05050102010706020507" pitchFamily="18" charset="2"/>
                <a:cs typeface="Arial" panose="020B0604020202020204" pitchFamily="34" charset="0"/>
              </a:rPr>
              <a:t>convivial</a:t>
            </a:r>
            <a:r>
              <a:rPr lang="en-US" sz="1800" spc="-10" dirty="0">
                <a:solidFill>
                  <a:schemeClr val="accent1">
                    <a:lumMod val="75000"/>
                  </a:schemeClr>
                </a:solidFill>
                <a:ea typeface="Symbol" panose="05050102010706020507" pitchFamily="18" charset="2"/>
                <a:cs typeface="Arial" panose="020B0604020202020204" pitchFamily="34" charset="0"/>
              </a:rPr>
              <a:t> </a:t>
            </a:r>
            <a:r>
              <a:rPr lang="en-US" sz="1800" dirty="0">
                <a:solidFill>
                  <a:schemeClr val="accent1">
                    <a:lumMod val="75000"/>
                  </a:schemeClr>
                </a:solidFill>
                <a:ea typeface="Symbol" panose="05050102010706020507" pitchFamily="18" charset="2"/>
                <a:cs typeface="Arial" panose="020B0604020202020204" pitchFamily="34" charset="0"/>
              </a:rPr>
              <a:t>and</a:t>
            </a:r>
            <a:r>
              <a:rPr lang="en-US" sz="1800" spc="-25" dirty="0">
                <a:solidFill>
                  <a:schemeClr val="accent1">
                    <a:lumMod val="75000"/>
                  </a:schemeClr>
                </a:solidFill>
                <a:ea typeface="Symbol" panose="05050102010706020507" pitchFamily="18" charset="2"/>
                <a:cs typeface="Arial" panose="020B0604020202020204" pitchFamily="34" charset="0"/>
              </a:rPr>
              <a:t> </a:t>
            </a:r>
            <a:r>
              <a:rPr lang="en-US" sz="1800" dirty="0">
                <a:solidFill>
                  <a:schemeClr val="accent1">
                    <a:lumMod val="75000"/>
                  </a:schemeClr>
                </a:solidFill>
                <a:ea typeface="Symbol" panose="05050102010706020507" pitchFamily="18" charset="2"/>
                <a:cs typeface="Arial" panose="020B0604020202020204" pitchFamily="34" charset="0"/>
              </a:rPr>
              <a:t>busy</a:t>
            </a:r>
            <a:r>
              <a:rPr lang="en-US" sz="1800" spc="-20" dirty="0">
                <a:solidFill>
                  <a:schemeClr val="accent1">
                    <a:lumMod val="75000"/>
                  </a:schemeClr>
                </a:solidFill>
                <a:ea typeface="Symbol" panose="05050102010706020507" pitchFamily="18" charset="2"/>
                <a:cs typeface="Arial" panose="020B0604020202020204" pitchFamily="34" charset="0"/>
              </a:rPr>
              <a:t> </a:t>
            </a:r>
            <a:r>
              <a:rPr lang="en-US" sz="1800" dirty="0">
                <a:solidFill>
                  <a:schemeClr val="accent1">
                    <a:lumMod val="75000"/>
                  </a:schemeClr>
                </a:solidFill>
                <a:ea typeface="Symbol" panose="05050102010706020507" pitchFamily="18" charset="2"/>
                <a:cs typeface="Arial" panose="020B0604020202020204" pitchFamily="34" charset="0"/>
              </a:rPr>
              <a:t>place.</a:t>
            </a:r>
            <a:endParaRPr lang="en-GB" sz="1800" dirty="0">
              <a:solidFill>
                <a:schemeClr val="accent1">
                  <a:lumMod val="75000"/>
                </a:schemeClr>
              </a:solidFill>
              <a:ea typeface="Symbol" panose="05050102010706020507" pitchFamily="18" charset="2"/>
              <a:cs typeface="Arial" panose="020B0604020202020204" pitchFamily="34" charset="0"/>
            </a:endParaRPr>
          </a:p>
          <a:p>
            <a:pPr marL="342900" indent="-342900">
              <a:spcBef>
                <a:spcPts val="600"/>
              </a:spcBef>
              <a:buSzPts val="1200"/>
              <a:buFont typeface="Symbol" panose="05050102010706020507" pitchFamily="18" charset="2"/>
              <a:buChar char=""/>
              <a:tabLst>
                <a:tab pos="297180" algn="l"/>
              </a:tabLst>
            </a:pPr>
            <a:r>
              <a:rPr lang="en-US" sz="1800" dirty="0">
                <a:solidFill>
                  <a:schemeClr val="accent1">
                    <a:lumMod val="75000"/>
                  </a:schemeClr>
                </a:solidFill>
                <a:ea typeface="Symbol" panose="05050102010706020507" pitchFamily="18" charset="2"/>
                <a:cs typeface="Arial" panose="020B0604020202020204" pitchFamily="34" charset="0"/>
              </a:rPr>
              <a:t>our motto is “</a:t>
            </a:r>
            <a:r>
              <a:rPr lang="en-US" sz="1800" i="1" dirty="0">
                <a:solidFill>
                  <a:schemeClr val="accent1">
                    <a:lumMod val="75000"/>
                  </a:schemeClr>
                </a:solidFill>
                <a:ea typeface="Symbol" panose="05050102010706020507" pitchFamily="18" charset="2"/>
                <a:cs typeface="Arial" panose="020B0604020202020204" pitchFamily="34" charset="0"/>
              </a:rPr>
              <a:t>Let’s</a:t>
            </a:r>
            <a:r>
              <a:rPr lang="en-US" sz="1800" i="1" spc="45" dirty="0">
                <a:solidFill>
                  <a:schemeClr val="accent1">
                    <a:lumMod val="75000"/>
                  </a:schemeClr>
                </a:solidFill>
                <a:ea typeface="Symbol" panose="05050102010706020507" pitchFamily="18" charset="2"/>
                <a:cs typeface="Arial" panose="020B0604020202020204" pitchFamily="34" charset="0"/>
              </a:rPr>
              <a:t> </a:t>
            </a:r>
            <a:r>
              <a:rPr lang="en-US" sz="1800" i="1" dirty="0">
                <a:solidFill>
                  <a:schemeClr val="accent1">
                    <a:lumMod val="75000"/>
                  </a:schemeClr>
                </a:solidFill>
                <a:ea typeface="Symbol" panose="05050102010706020507" pitchFamily="18" charset="2"/>
                <a:cs typeface="Arial" panose="020B0604020202020204" pitchFamily="34" charset="0"/>
              </a:rPr>
              <a:t>build </a:t>
            </a:r>
            <a:r>
              <a:rPr lang="en-US" sz="1800" i="1" dirty="0">
                <a:solidFill>
                  <a:schemeClr val="accent1">
                    <a:lumMod val="75000"/>
                  </a:schemeClr>
                </a:solidFill>
                <a:ea typeface="Calibri" panose="020F0502020204030204" pitchFamily="34" charset="0"/>
                <a:cs typeface="Arial" panose="020B0604020202020204" pitchFamily="34" charset="0"/>
              </a:rPr>
              <a:t>a village - not a housing estate”.</a:t>
            </a:r>
          </a:p>
          <a:p>
            <a:pPr marL="342900" indent="-342900">
              <a:spcBef>
                <a:spcPts val="600"/>
              </a:spcBef>
              <a:buSzPts val="1200"/>
              <a:buFont typeface="Symbol" panose="05050102010706020507" pitchFamily="18" charset="2"/>
              <a:buChar char=""/>
              <a:tabLst>
                <a:tab pos="297180" algn="l"/>
              </a:tabLst>
            </a:pPr>
            <a:r>
              <a:rPr lang="en-US" sz="1800" dirty="0">
                <a:solidFill>
                  <a:schemeClr val="accent1">
                    <a:lumMod val="75000"/>
                  </a:schemeClr>
                </a:solidFill>
                <a:ea typeface="Symbol" panose="05050102010706020507" pitchFamily="18" charset="2"/>
                <a:cs typeface="Arial" panose="020B0604020202020204" pitchFamily="34" charset="0"/>
              </a:rPr>
              <a:t>development is sympathetic to the character </a:t>
            </a:r>
            <a:r>
              <a:rPr lang="en-US" sz="1800" spc="-15" dirty="0">
                <a:solidFill>
                  <a:schemeClr val="accent1">
                    <a:lumMod val="75000"/>
                  </a:schemeClr>
                </a:solidFill>
                <a:ea typeface="Symbol" panose="05050102010706020507" pitchFamily="18" charset="2"/>
                <a:cs typeface="Arial" panose="020B0604020202020204" pitchFamily="34" charset="0"/>
              </a:rPr>
              <a:t>of </a:t>
            </a:r>
            <a:r>
              <a:rPr lang="en-US" sz="1800" dirty="0">
                <a:solidFill>
                  <a:schemeClr val="accent1">
                    <a:lumMod val="75000"/>
                  </a:schemeClr>
                </a:solidFill>
                <a:ea typeface="Symbol" panose="05050102010706020507" pitchFamily="18" charset="2"/>
                <a:cs typeface="Arial" panose="020B0604020202020204" pitchFamily="34" charset="0"/>
              </a:rPr>
              <a:t>our environments.</a:t>
            </a:r>
            <a:endParaRPr lang="en-GB" sz="1800" dirty="0">
              <a:solidFill>
                <a:schemeClr val="accent1">
                  <a:lumMod val="75000"/>
                </a:schemeClr>
              </a:solidFill>
              <a:ea typeface="Symbol" panose="05050102010706020507" pitchFamily="18" charset="2"/>
              <a:cs typeface="Arial" panose="020B0604020202020204" pitchFamily="34" charset="0"/>
            </a:endParaRPr>
          </a:p>
          <a:p>
            <a:pPr marL="342900" marR="66040" indent="-342900">
              <a:spcBef>
                <a:spcPts val="600"/>
              </a:spcBef>
              <a:buSzPts val="1200"/>
              <a:buFont typeface="Symbol" panose="05050102010706020507" pitchFamily="18" charset="2"/>
              <a:buChar char=""/>
              <a:tabLst>
                <a:tab pos="296545" algn="l"/>
                <a:tab pos="297180" algn="l"/>
              </a:tabLst>
            </a:pPr>
            <a:r>
              <a:rPr lang="en-US" sz="1800" dirty="0">
                <a:solidFill>
                  <a:schemeClr val="accent1">
                    <a:lumMod val="75000"/>
                  </a:schemeClr>
                </a:solidFill>
                <a:ea typeface="Symbol" panose="05050102010706020507" pitchFamily="18" charset="2"/>
                <a:cs typeface="Arial" panose="020B0604020202020204" pitchFamily="34" charset="0"/>
              </a:rPr>
              <a:t>we reduce carbon emissions and mitigate the effects </a:t>
            </a:r>
            <a:r>
              <a:rPr lang="en-US" sz="1800" spc="-15" dirty="0">
                <a:solidFill>
                  <a:schemeClr val="accent1">
                    <a:lumMod val="75000"/>
                  </a:schemeClr>
                </a:solidFill>
                <a:ea typeface="Symbol" panose="05050102010706020507" pitchFamily="18" charset="2"/>
                <a:cs typeface="Arial" panose="020B0604020202020204" pitchFamily="34" charset="0"/>
              </a:rPr>
              <a:t>of </a:t>
            </a:r>
            <a:r>
              <a:rPr lang="en-US" sz="1800" dirty="0">
                <a:solidFill>
                  <a:schemeClr val="accent1">
                    <a:lumMod val="75000"/>
                  </a:schemeClr>
                </a:solidFill>
                <a:ea typeface="Symbol" panose="05050102010706020507" pitchFamily="18" charset="2"/>
                <a:cs typeface="Arial" panose="020B0604020202020204" pitchFamily="34" charset="0"/>
              </a:rPr>
              <a:t>climate change.</a:t>
            </a:r>
            <a:endParaRPr lang="en-GB" sz="1800" dirty="0">
              <a:solidFill>
                <a:schemeClr val="accent1">
                  <a:lumMod val="75000"/>
                </a:schemeClr>
              </a:solidFill>
              <a:ea typeface="Symbol" panose="05050102010706020507" pitchFamily="18" charset="2"/>
              <a:cs typeface="Arial" panose="020B0604020202020204" pitchFamily="34" charset="0"/>
            </a:endParaRPr>
          </a:p>
          <a:p>
            <a:pPr marL="0" indent="0">
              <a:spcBef>
                <a:spcPts val="600"/>
              </a:spcBef>
              <a:buFont typeface="Arial" panose="020B0604020202020204" pitchFamily="34" charset="0"/>
              <a:buNone/>
            </a:pPr>
            <a:endParaRPr lang="en-GB" sz="1600" dirty="0">
              <a:solidFill>
                <a:schemeClr val="accent1">
                  <a:lumMod val="75000"/>
                </a:schemeClr>
              </a:solidFill>
              <a:cs typeface="Arial" panose="020B0604020202020204" pitchFamily="34" charset="0"/>
            </a:endParaRPr>
          </a:p>
        </p:txBody>
      </p:sp>
      <p:grpSp>
        <p:nvGrpSpPr>
          <p:cNvPr id="15" name="Group 14">
            <a:extLst>
              <a:ext uri="{FF2B5EF4-FFF2-40B4-BE49-F238E27FC236}">
                <a16:creationId xmlns:a16="http://schemas.microsoft.com/office/drawing/2014/main" id="{938A617A-04B9-438D-8F1D-D2D95E0BFBD9}"/>
              </a:ext>
            </a:extLst>
          </p:cNvPr>
          <p:cNvGrpSpPr/>
          <p:nvPr/>
        </p:nvGrpSpPr>
        <p:grpSpPr>
          <a:xfrm>
            <a:off x="1131815" y="1114407"/>
            <a:ext cx="2031912" cy="4564788"/>
            <a:chOff x="920243" y="1067814"/>
            <a:chExt cx="1976846" cy="5307402"/>
          </a:xfrm>
        </p:grpSpPr>
        <p:pic>
          <p:nvPicPr>
            <p:cNvPr id="8" name="Picture 7">
              <a:extLst>
                <a:ext uri="{FF2B5EF4-FFF2-40B4-BE49-F238E27FC236}">
                  <a16:creationId xmlns:a16="http://schemas.microsoft.com/office/drawing/2014/main" id="{F927C3C3-C2E6-4BAE-A8A8-486E161C40E5}"/>
                </a:ext>
              </a:extLst>
            </p:cNvPr>
            <p:cNvPicPr>
              <a:picLocks noChangeAspect="1"/>
            </p:cNvPicPr>
            <p:nvPr/>
          </p:nvPicPr>
          <p:blipFill>
            <a:blip r:embed="rId2"/>
            <a:stretch>
              <a:fillRect/>
            </a:stretch>
          </p:blipFill>
          <p:spPr>
            <a:xfrm>
              <a:off x="1048007" y="1067814"/>
              <a:ext cx="1721319" cy="5307402"/>
            </a:xfrm>
            <a:prstGeom prst="rect">
              <a:avLst/>
            </a:prstGeom>
          </p:spPr>
        </p:pic>
        <p:sp>
          <p:nvSpPr>
            <p:cNvPr id="25" name="Rectangle 24">
              <a:extLst>
                <a:ext uri="{FF2B5EF4-FFF2-40B4-BE49-F238E27FC236}">
                  <a16:creationId xmlns:a16="http://schemas.microsoft.com/office/drawing/2014/main" id="{B3D02F17-AA81-4B66-9606-37E0D0D48B99}"/>
                </a:ext>
              </a:extLst>
            </p:cNvPr>
            <p:cNvSpPr/>
            <p:nvPr/>
          </p:nvSpPr>
          <p:spPr>
            <a:xfrm>
              <a:off x="920243" y="3308343"/>
              <a:ext cx="1976846" cy="306687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4" name="Arrow: Right 13">
            <a:extLst>
              <a:ext uri="{FF2B5EF4-FFF2-40B4-BE49-F238E27FC236}">
                <a16:creationId xmlns:a16="http://schemas.microsoft.com/office/drawing/2014/main" id="{557DABC3-BC29-49C2-9820-1D11D69D88ED}"/>
              </a:ext>
            </a:extLst>
          </p:cNvPr>
          <p:cNvSpPr/>
          <p:nvPr/>
        </p:nvSpPr>
        <p:spPr>
          <a:xfrm>
            <a:off x="3291839" y="1826819"/>
            <a:ext cx="658913" cy="25254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71BB449-7204-426C-8792-D1F63C1E150D}"/>
              </a:ext>
            </a:extLst>
          </p:cNvPr>
          <p:cNvSpPr txBox="1"/>
          <p:nvPr/>
        </p:nvSpPr>
        <p:spPr>
          <a:xfrm rot="16200000">
            <a:off x="-2640738" y="2661975"/>
            <a:ext cx="5947952" cy="658835"/>
          </a:xfrm>
          <a:prstGeom prst="rect">
            <a:avLst/>
          </a:prstGeom>
          <a:solidFill>
            <a:schemeClr val="accent1">
              <a:lumMod val="60000"/>
              <a:lumOff val="40000"/>
            </a:schemeClr>
          </a:solidFill>
        </p:spPr>
        <p:txBody>
          <a:bodyPr wrap="square" rtlCol="0">
            <a:spAutoFit/>
          </a:bodyPr>
          <a:lstStyle/>
          <a:p>
            <a:pPr lvl="0" algn="ctr">
              <a:lnSpc>
                <a:spcPct val="107000"/>
              </a:lnSpc>
              <a:spcBef>
                <a:spcPts val="1200"/>
              </a:spcBef>
              <a:spcAft>
                <a:spcPts val="1200"/>
              </a:spcAft>
            </a:pP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Vision to Policy</a:t>
            </a:r>
          </a:p>
        </p:txBody>
      </p:sp>
      <p:sp>
        <p:nvSpPr>
          <p:cNvPr id="3" name="Oval 2">
            <a:extLst>
              <a:ext uri="{FF2B5EF4-FFF2-40B4-BE49-F238E27FC236}">
                <a16:creationId xmlns:a16="http://schemas.microsoft.com/office/drawing/2014/main" id="{78A6AA5A-04D2-4D0C-A864-9A5130BDF14D}"/>
              </a:ext>
            </a:extLst>
          </p:cNvPr>
          <p:cNvSpPr/>
          <p:nvPr/>
        </p:nvSpPr>
        <p:spPr>
          <a:xfrm>
            <a:off x="870432" y="896983"/>
            <a:ext cx="2421407" cy="207608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64021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A726282-5A15-48FC-B684-6BA40C89D69B}"/>
              </a:ext>
            </a:extLst>
          </p:cNvPr>
          <p:cNvPicPr>
            <a:picLocks noChangeAspect="1"/>
          </p:cNvPicPr>
          <p:nvPr/>
        </p:nvPicPr>
        <p:blipFill>
          <a:blip r:embed="rId2"/>
          <a:stretch>
            <a:fillRect/>
          </a:stretch>
        </p:blipFill>
        <p:spPr>
          <a:xfrm>
            <a:off x="1263138" y="1114407"/>
            <a:ext cx="1769267" cy="4564788"/>
          </a:xfrm>
          <a:prstGeom prst="rect">
            <a:avLst/>
          </a:prstGeom>
        </p:spPr>
      </p:pic>
      <p:sp>
        <p:nvSpPr>
          <p:cNvPr id="5" name="Slide Number Placeholder 4">
            <a:extLst>
              <a:ext uri="{FF2B5EF4-FFF2-40B4-BE49-F238E27FC236}">
                <a16:creationId xmlns:a16="http://schemas.microsoft.com/office/drawing/2014/main" id="{EFD1E920-DC20-4541-918E-8F80B1C0E08B}"/>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8</a:t>
            </a:fld>
            <a:endParaRPr lang="en-GB"/>
          </a:p>
        </p:txBody>
      </p:sp>
      <p:sp>
        <p:nvSpPr>
          <p:cNvPr id="9" name="Rectangle 8">
            <a:extLst>
              <a:ext uri="{FF2B5EF4-FFF2-40B4-BE49-F238E27FC236}">
                <a16:creationId xmlns:a16="http://schemas.microsoft.com/office/drawing/2014/main" id="{9ACB74F7-10A7-425C-ADCB-79CD4798A8BC}"/>
              </a:ext>
            </a:extLst>
          </p:cNvPr>
          <p:cNvSpPr/>
          <p:nvPr/>
        </p:nvSpPr>
        <p:spPr>
          <a:xfrm>
            <a:off x="1140829" y="984070"/>
            <a:ext cx="1976846" cy="195942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2ECBDC3B-E12C-4B59-B8C5-8C4DC2406058}"/>
              </a:ext>
            </a:extLst>
          </p:cNvPr>
          <p:cNvSpPr txBox="1"/>
          <p:nvPr/>
        </p:nvSpPr>
        <p:spPr>
          <a:xfrm>
            <a:off x="3960000" y="1865010"/>
            <a:ext cx="5544000" cy="3056991"/>
          </a:xfrm>
          <a:prstGeom prst="rect">
            <a:avLst/>
          </a:prstGeom>
          <a:noFill/>
          <a:ln>
            <a:solidFill>
              <a:srgbClr val="FF0000"/>
            </a:solidFill>
          </a:ln>
        </p:spPr>
        <p:txBody>
          <a:bodyPr wrap="square" rtlCol="0">
            <a:spAutoFit/>
          </a:bodyPr>
          <a:lstStyle/>
          <a:p>
            <a:pPr>
              <a:spcAft>
                <a:spcPts val="600"/>
              </a:spcAft>
            </a:pPr>
            <a:r>
              <a:rPr lang="en-GB" b="1" dirty="0">
                <a:solidFill>
                  <a:schemeClr val="accent1">
                    <a:lumMod val="75000"/>
                  </a:schemeClr>
                </a:solidFill>
              </a:rPr>
              <a:t>Neighbourhood Plans must:</a:t>
            </a:r>
            <a:endParaRPr lang="en-GB" dirty="0">
              <a:solidFill>
                <a:schemeClr val="accent1">
                  <a:lumMod val="75000"/>
                </a:schemeClr>
              </a:solidFill>
            </a:endParaRPr>
          </a:p>
          <a:p>
            <a:pPr marL="342900" marR="451485" lvl="0" indent="-342900" algn="l">
              <a:lnSpc>
                <a:spcPct val="106000"/>
              </a:lnSpc>
              <a:spcBef>
                <a:spcPts val="130"/>
              </a:spcBef>
              <a:spcAft>
                <a:spcPts val="0"/>
              </a:spcAft>
              <a:buSzPts val="1200"/>
              <a:buFont typeface="Symbol" panose="05050102010706020507" pitchFamily="18" charset="2"/>
              <a:buChar char=""/>
              <a:tabLst>
                <a:tab pos="812800" algn="l"/>
                <a:tab pos="813435" algn="l"/>
              </a:tabLst>
            </a:pPr>
            <a:r>
              <a:rPr lang="en-US" dirty="0">
                <a:solidFill>
                  <a:schemeClr val="accent1">
                    <a:lumMod val="75000"/>
                  </a:schemeClr>
                </a:solidFill>
                <a:effectLst/>
                <a:ea typeface="Symbol" panose="05050102010706020507" pitchFamily="18" charset="2"/>
                <a:cs typeface="Symbol" panose="05050102010706020507" pitchFamily="18" charset="2"/>
              </a:rPr>
              <a:t>Have</a:t>
            </a:r>
            <a:r>
              <a:rPr lang="en-US" spc="-25"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regard</a:t>
            </a:r>
            <a:r>
              <a:rPr lang="en-US" spc="-30"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to</a:t>
            </a:r>
            <a:r>
              <a:rPr lang="en-US" spc="-35"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national</a:t>
            </a:r>
            <a:r>
              <a:rPr lang="en-US" spc="-35"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policies</a:t>
            </a:r>
            <a:r>
              <a:rPr lang="en-US" spc="-20"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and</a:t>
            </a:r>
            <a:r>
              <a:rPr lang="en-US" spc="-15"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advice</a:t>
            </a:r>
            <a:endParaRPr lang="en-US" spc="-20" dirty="0">
              <a:solidFill>
                <a:schemeClr val="accent1">
                  <a:lumMod val="75000"/>
                </a:schemeClr>
              </a:solidFill>
              <a:effectLst/>
              <a:ea typeface="Symbol" panose="05050102010706020507" pitchFamily="18" charset="2"/>
              <a:cs typeface="Symbol" panose="05050102010706020507" pitchFamily="18" charset="2"/>
            </a:endParaRPr>
          </a:p>
          <a:p>
            <a:pPr marL="342900" marR="451485" lvl="0" indent="-342900" algn="l">
              <a:lnSpc>
                <a:spcPct val="106000"/>
              </a:lnSpc>
              <a:spcBef>
                <a:spcPts val="130"/>
              </a:spcBef>
              <a:spcAft>
                <a:spcPts val="0"/>
              </a:spcAft>
              <a:buSzPts val="1200"/>
              <a:buFont typeface="Symbol" panose="05050102010706020507" pitchFamily="18" charset="2"/>
              <a:buChar char=""/>
              <a:tabLst>
                <a:tab pos="812800" algn="l"/>
                <a:tab pos="813435" algn="l"/>
              </a:tabLst>
            </a:pPr>
            <a:r>
              <a:rPr lang="en-US" dirty="0">
                <a:solidFill>
                  <a:schemeClr val="accent1">
                    <a:lumMod val="75000"/>
                  </a:schemeClr>
                </a:solidFill>
                <a:effectLst/>
                <a:ea typeface="Symbol" panose="05050102010706020507" pitchFamily="18" charset="2"/>
                <a:cs typeface="Symbol" panose="05050102010706020507" pitchFamily="18" charset="2"/>
              </a:rPr>
              <a:t>Demonstrate that they continue to offer protection to any buildings or landscapes of value.</a:t>
            </a:r>
            <a:endParaRPr lang="en-GB" dirty="0">
              <a:solidFill>
                <a:schemeClr val="accent1">
                  <a:lumMod val="75000"/>
                </a:schemeClr>
              </a:solidFill>
              <a:effectLst/>
              <a:ea typeface="Symbol" panose="05050102010706020507" pitchFamily="18" charset="2"/>
              <a:cs typeface="Symbol" panose="05050102010706020507" pitchFamily="18" charset="2"/>
            </a:endParaRPr>
          </a:p>
          <a:p>
            <a:pPr marL="342900" lvl="0" indent="-342900" algn="l">
              <a:spcBef>
                <a:spcPts val="30"/>
              </a:spcBef>
              <a:spcAft>
                <a:spcPts val="0"/>
              </a:spcAft>
              <a:buSzPts val="1200"/>
              <a:buFont typeface="Symbol" panose="05050102010706020507" pitchFamily="18" charset="2"/>
              <a:buChar char=""/>
              <a:tabLst>
                <a:tab pos="812800" algn="l"/>
                <a:tab pos="813435" algn="l"/>
              </a:tabLst>
            </a:pPr>
            <a:r>
              <a:rPr lang="en-US" dirty="0">
                <a:solidFill>
                  <a:schemeClr val="accent1">
                    <a:lumMod val="75000"/>
                  </a:schemeClr>
                </a:solidFill>
                <a:effectLst/>
                <a:ea typeface="Symbol" panose="05050102010706020507" pitchFamily="18" charset="2"/>
                <a:cs typeface="Symbol" panose="05050102010706020507" pitchFamily="18" charset="2"/>
              </a:rPr>
              <a:t>Contribute to achieving sustainable</a:t>
            </a:r>
            <a:r>
              <a:rPr lang="en-US" spc="-10"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development.</a:t>
            </a:r>
            <a:endParaRPr lang="en-GB" dirty="0">
              <a:solidFill>
                <a:schemeClr val="accent1">
                  <a:lumMod val="75000"/>
                </a:schemeClr>
              </a:solidFill>
              <a:effectLst/>
              <a:ea typeface="Symbol" panose="05050102010706020507" pitchFamily="18" charset="2"/>
              <a:cs typeface="Symbol" panose="05050102010706020507" pitchFamily="18" charset="2"/>
            </a:endParaRPr>
          </a:p>
          <a:p>
            <a:pPr marL="342900" lvl="0" indent="-342900" algn="l">
              <a:spcBef>
                <a:spcPts val="115"/>
              </a:spcBef>
              <a:spcAft>
                <a:spcPts val="0"/>
              </a:spcAft>
              <a:buSzPts val="1200"/>
              <a:buFont typeface="Symbol" panose="05050102010706020507" pitchFamily="18" charset="2"/>
              <a:buChar char=""/>
              <a:tabLst>
                <a:tab pos="812800" algn="l"/>
                <a:tab pos="813435" algn="l"/>
              </a:tabLst>
            </a:pPr>
            <a:r>
              <a:rPr lang="en-US" dirty="0">
                <a:solidFill>
                  <a:schemeClr val="accent1">
                    <a:lumMod val="75000"/>
                  </a:schemeClr>
                </a:solidFill>
                <a:effectLst/>
                <a:ea typeface="Symbol" panose="05050102010706020507" pitchFamily="18" charset="2"/>
                <a:cs typeface="Symbol" panose="05050102010706020507" pitchFamily="18" charset="2"/>
              </a:rPr>
              <a:t>Be</a:t>
            </a:r>
            <a:r>
              <a:rPr lang="en-US" spc="125"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in</a:t>
            </a:r>
            <a:r>
              <a:rPr lang="en-US" spc="125"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general</a:t>
            </a:r>
            <a:r>
              <a:rPr lang="en-US" spc="110"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conformity</a:t>
            </a:r>
            <a:r>
              <a:rPr lang="en-US" spc="125" dirty="0">
                <a:solidFill>
                  <a:schemeClr val="accent1">
                    <a:lumMod val="75000"/>
                  </a:schemeClr>
                </a:solidFill>
                <a:effectLst/>
                <a:ea typeface="Symbol" panose="05050102010706020507" pitchFamily="18" charset="2"/>
                <a:cs typeface="Symbol" panose="05050102010706020507" pitchFamily="18" charset="2"/>
              </a:rPr>
              <a:t> with </a:t>
            </a:r>
            <a:r>
              <a:rPr lang="en-US" dirty="0" err="1">
                <a:solidFill>
                  <a:schemeClr val="accent1">
                    <a:lumMod val="75000"/>
                  </a:schemeClr>
                </a:solidFill>
                <a:effectLst/>
                <a:ea typeface="Symbol" panose="05050102010706020507" pitchFamily="18" charset="2"/>
                <a:cs typeface="Symbol" panose="05050102010706020507" pitchFamily="18" charset="2"/>
              </a:rPr>
              <a:t>Thanet</a:t>
            </a:r>
            <a:r>
              <a:rPr lang="en-US" spc="110"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District</a:t>
            </a:r>
            <a:r>
              <a:rPr lang="en-US" spc="120"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Council’s</a:t>
            </a:r>
            <a:r>
              <a:rPr lang="en-US" spc="110"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Calibri" panose="020F0502020204030204" pitchFamily="34" charset="0"/>
              </a:rPr>
              <a:t>development plan (the Local Plan).</a:t>
            </a:r>
            <a:endParaRPr lang="en-GB" dirty="0">
              <a:solidFill>
                <a:schemeClr val="accent1">
                  <a:lumMod val="75000"/>
                </a:schemeClr>
              </a:solidFill>
              <a:effectLst/>
              <a:ea typeface="Calibri" panose="020F0502020204030204" pitchFamily="34" charset="0"/>
            </a:endParaRPr>
          </a:p>
          <a:p>
            <a:pPr marL="342900" lvl="0" indent="-342900" algn="l">
              <a:spcBef>
                <a:spcPts val="125"/>
              </a:spcBef>
              <a:spcAft>
                <a:spcPts val="0"/>
              </a:spcAft>
              <a:buSzPts val="1200"/>
              <a:buFont typeface="Symbol" panose="05050102010706020507" pitchFamily="18" charset="2"/>
              <a:buChar char=""/>
              <a:tabLst>
                <a:tab pos="812800" algn="l"/>
                <a:tab pos="813435" algn="l"/>
              </a:tabLst>
            </a:pPr>
            <a:r>
              <a:rPr lang="en-US" dirty="0">
                <a:solidFill>
                  <a:schemeClr val="accent1">
                    <a:lumMod val="75000"/>
                  </a:schemeClr>
                </a:solidFill>
                <a:effectLst/>
                <a:ea typeface="Symbol" panose="05050102010706020507" pitchFamily="18" charset="2"/>
                <a:cs typeface="Symbol" panose="05050102010706020507" pitchFamily="18" charset="2"/>
              </a:rPr>
              <a:t>Demonstrate compliance with all relevant EU</a:t>
            </a:r>
            <a:r>
              <a:rPr lang="en-US" spc="-10" dirty="0">
                <a:solidFill>
                  <a:schemeClr val="accent1">
                    <a:lumMod val="75000"/>
                  </a:schemeClr>
                </a:solidFill>
                <a:effectLst/>
                <a:ea typeface="Symbol" panose="05050102010706020507" pitchFamily="18" charset="2"/>
                <a:cs typeface="Symbol" panose="05050102010706020507" pitchFamily="18" charset="2"/>
              </a:rPr>
              <a:t> </a:t>
            </a:r>
            <a:r>
              <a:rPr lang="en-US" dirty="0">
                <a:solidFill>
                  <a:schemeClr val="accent1">
                    <a:lumMod val="75000"/>
                  </a:schemeClr>
                </a:solidFill>
                <a:effectLst/>
                <a:ea typeface="Symbol" panose="05050102010706020507" pitchFamily="18" charset="2"/>
                <a:cs typeface="Symbol" panose="05050102010706020507" pitchFamily="18" charset="2"/>
              </a:rPr>
              <a:t>obligations.</a:t>
            </a:r>
            <a:endParaRPr lang="en-US" dirty="0">
              <a:solidFill>
                <a:schemeClr val="accent1">
                  <a:lumMod val="75000"/>
                </a:schemeClr>
              </a:solidFill>
              <a:effectLst/>
              <a:ea typeface="Calibri" panose="020F0502020204030204" pitchFamily="34" charset="0"/>
            </a:endParaRPr>
          </a:p>
        </p:txBody>
      </p:sp>
      <p:sp>
        <p:nvSpPr>
          <p:cNvPr id="21" name="Rectangle 20">
            <a:extLst>
              <a:ext uri="{FF2B5EF4-FFF2-40B4-BE49-F238E27FC236}">
                <a16:creationId xmlns:a16="http://schemas.microsoft.com/office/drawing/2014/main" id="{6640F43A-C301-432C-BE5E-CD4E402BB2CC}"/>
              </a:ext>
            </a:extLst>
          </p:cNvPr>
          <p:cNvSpPr/>
          <p:nvPr/>
        </p:nvSpPr>
        <p:spPr>
          <a:xfrm>
            <a:off x="1153649" y="3918854"/>
            <a:ext cx="2031912" cy="178377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931B1E13-40B7-4041-8306-58EEACB02244}"/>
              </a:ext>
            </a:extLst>
          </p:cNvPr>
          <p:cNvSpPr txBox="1"/>
          <p:nvPr/>
        </p:nvSpPr>
        <p:spPr>
          <a:xfrm rot="16200000">
            <a:off x="-2640738" y="2661975"/>
            <a:ext cx="5947952" cy="658835"/>
          </a:xfrm>
          <a:prstGeom prst="rect">
            <a:avLst/>
          </a:prstGeom>
          <a:solidFill>
            <a:schemeClr val="accent1">
              <a:lumMod val="60000"/>
              <a:lumOff val="40000"/>
            </a:schemeClr>
          </a:solidFill>
        </p:spPr>
        <p:txBody>
          <a:bodyPr wrap="square" rtlCol="0">
            <a:spAutoFit/>
          </a:bodyPr>
          <a:lstStyle/>
          <a:p>
            <a:pPr lvl="0" algn="ctr">
              <a:lnSpc>
                <a:spcPct val="107000"/>
              </a:lnSpc>
              <a:spcBef>
                <a:spcPts val="1200"/>
              </a:spcBef>
              <a:spcAft>
                <a:spcPts val="1200"/>
              </a:spcAft>
            </a:pP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Vision to Policy</a:t>
            </a:r>
          </a:p>
        </p:txBody>
      </p:sp>
      <p:sp>
        <p:nvSpPr>
          <p:cNvPr id="13" name="Arrow: Right 12">
            <a:extLst>
              <a:ext uri="{FF2B5EF4-FFF2-40B4-BE49-F238E27FC236}">
                <a16:creationId xmlns:a16="http://schemas.microsoft.com/office/drawing/2014/main" id="{027C789B-CAAC-4B1C-9893-02DBDBC70E05}"/>
              </a:ext>
            </a:extLst>
          </p:cNvPr>
          <p:cNvSpPr/>
          <p:nvPr/>
        </p:nvSpPr>
        <p:spPr>
          <a:xfrm>
            <a:off x="3291839" y="3272438"/>
            <a:ext cx="658913" cy="25254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512498E6-E120-4BE6-BE84-D06F586314B5}"/>
              </a:ext>
            </a:extLst>
          </p:cNvPr>
          <p:cNvSpPr/>
          <p:nvPr/>
        </p:nvSpPr>
        <p:spPr>
          <a:xfrm>
            <a:off x="957943" y="2873825"/>
            <a:ext cx="2333896" cy="11059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1643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32E6BCD-56DD-4C41-B10A-3ECDCC9592FD}"/>
              </a:ext>
            </a:extLst>
          </p:cNvPr>
          <p:cNvGrpSpPr/>
          <p:nvPr/>
        </p:nvGrpSpPr>
        <p:grpSpPr>
          <a:xfrm>
            <a:off x="1131815" y="1088574"/>
            <a:ext cx="2031912" cy="4590621"/>
            <a:chOff x="920243" y="1037780"/>
            <a:chExt cx="1976846" cy="5337436"/>
          </a:xfrm>
        </p:grpSpPr>
        <p:pic>
          <p:nvPicPr>
            <p:cNvPr id="18" name="Picture 17">
              <a:extLst>
                <a:ext uri="{FF2B5EF4-FFF2-40B4-BE49-F238E27FC236}">
                  <a16:creationId xmlns:a16="http://schemas.microsoft.com/office/drawing/2014/main" id="{8900477F-FB45-4187-A061-9D7CC7ED98B4}"/>
                </a:ext>
              </a:extLst>
            </p:cNvPr>
            <p:cNvPicPr>
              <a:picLocks noChangeAspect="1"/>
            </p:cNvPicPr>
            <p:nvPr/>
          </p:nvPicPr>
          <p:blipFill>
            <a:blip r:embed="rId2"/>
            <a:stretch>
              <a:fillRect/>
            </a:stretch>
          </p:blipFill>
          <p:spPr>
            <a:xfrm>
              <a:off x="1048007" y="1067814"/>
              <a:ext cx="1721319" cy="5307402"/>
            </a:xfrm>
            <a:prstGeom prst="rect">
              <a:avLst/>
            </a:prstGeom>
          </p:spPr>
        </p:pic>
        <p:sp>
          <p:nvSpPr>
            <p:cNvPr id="19" name="Rectangle 18">
              <a:extLst>
                <a:ext uri="{FF2B5EF4-FFF2-40B4-BE49-F238E27FC236}">
                  <a16:creationId xmlns:a16="http://schemas.microsoft.com/office/drawing/2014/main" id="{9B436B52-07FA-4AB9-ADDD-E8871BF4D649}"/>
                </a:ext>
              </a:extLst>
            </p:cNvPr>
            <p:cNvSpPr/>
            <p:nvPr/>
          </p:nvSpPr>
          <p:spPr>
            <a:xfrm>
              <a:off x="920243" y="1037780"/>
              <a:ext cx="1976846" cy="3200995"/>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Slide Number Placeholder 1">
            <a:extLst>
              <a:ext uri="{FF2B5EF4-FFF2-40B4-BE49-F238E27FC236}">
                <a16:creationId xmlns:a16="http://schemas.microsoft.com/office/drawing/2014/main" id="{AAF8D225-E766-401B-9375-6BF5D2E5F7A8}"/>
              </a:ext>
            </a:extLst>
          </p:cNvPr>
          <p:cNvSpPr>
            <a:spLocks noGrp="1"/>
          </p:cNvSpPr>
          <p:nvPr>
            <p:ph type="sldNum" sz="quarter" idx="4294967295"/>
          </p:nvPr>
        </p:nvSpPr>
        <p:spPr>
          <a:xfrm>
            <a:off x="7486184" y="6376647"/>
            <a:ext cx="2228850" cy="365125"/>
          </a:xfrm>
        </p:spPr>
        <p:txBody>
          <a:bodyPr/>
          <a:lstStyle/>
          <a:p>
            <a:fld id="{1338A42A-36EA-4FE8-9354-C554A44F2D5B}" type="slidenum">
              <a:rPr lang="en-GB" smtClean="0"/>
              <a:t>9</a:t>
            </a:fld>
            <a:endParaRPr lang="en-GB"/>
          </a:p>
        </p:txBody>
      </p:sp>
      <p:sp>
        <p:nvSpPr>
          <p:cNvPr id="10" name="TextBox 9">
            <a:extLst>
              <a:ext uri="{FF2B5EF4-FFF2-40B4-BE49-F238E27FC236}">
                <a16:creationId xmlns:a16="http://schemas.microsoft.com/office/drawing/2014/main" id="{C80BCAD0-31E5-4EDE-A9E1-D88550C8A767}"/>
              </a:ext>
            </a:extLst>
          </p:cNvPr>
          <p:cNvSpPr txBox="1"/>
          <p:nvPr/>
        </p:nvSpPr>
        <p:spPr>
          <a:xfrm>
            <a:off x="3960000" y="1917258"/>
            <a:ext cx="5544000" cy="3093154"/>
          </a:xfrm>
          <a:prstGeom prst="rect">
            <a:avLst/>
          </a:prstGeom>
          <a:noFill/>
          <a:ln>
            <a:solidFill>
              <a:srgbClr val="FF0000"/>
            </a:solidFill>
          </a:ln>
        </p:spPr>
        <p:txBody>
          <a:bodyPr wrap="square" rtlCol="0">
            <a:spAutoFit/>
          </a:bodyPr>
          <a:lstStyle/>
          <a:p>
            <a:pPr>
              <a:spcAft>
                <a:spcPts val="600"/>
              </a:spcAft>
            </a:pPr>
            <a:r>
              <a:rPr lang="en-GB" dirty="0">
                <a:solidFill>
                  <a:schemeClr val="accent1">
                    <a:lumMod val="75000"/>
                  </a:schemeClr>
                </a:solidFill>
              </a:rPr>
              <a:t>Neighbourhood planning policies only influence development that requires a planning application.</a:t>
            </a:r>
            <a:endParaRPr lang="en-GB" b="1" dirty="0">
              <a:solidFill>
                <a:schemeClr val="accent1">
                  <a:lumMod val="75000"/>
                </a:schemeClr>
              </a:solidFill>
            </a:endParaRPr>
          </a:p>
          <a:p>
            <a:pPr>
              <a:spcAft>
                <a:spcPts val="1200"/>
              </a:spcAft>
            </a:pPr>
            <a:r>
              <a:rPr lang="en-GB" b="1" dirty="0">
                <a:solidFill>
                  <a:schemeClr val="accent1">
                    <a:lumMod val="75000"/>
                  </a:schemeClr>
                </a:solidFill>
              </a:rPr>
              <a:t>Policy should be:</a:t>
            </a:r>
            <a:endParaRPr lang="en-GB" dirty="0">
              <a:solidFill>
                <a:schemeClr val="accent1">
                  <a:lumMod val="75000"/>
                </a:schemeClr>
              </a:solidFill>
            </a:endParaRPr>
          </a:p>
          <a:p>
            <a:pPr marL="285750" indent="-285750">
              <a:buFont typeface="Calibri" panose="020F0502020204030204" pitchFamily="34" charset="0"/>
              <a:buChar char="₋"/>
            </a:pPr>
            <a:r>
              <a:rPr lang="en-GB" dirty="0">
                <a:solidFill>
                  <a:schemeClr val="accent1">
                    <a:lumMod val="75000"/>
                  </a:schemeClr>
                </a:solidFill>
              </a:rPr>
              <a:t>Clearly written and unambiguous</a:t>
            </a:r>
          </a:p>
          <a:p>
            <a:pPr marL="285750" indent="-285750">
              <a:buFont typeface="Calibri" panose="020F0502020204030204" pitchFamily="34" charset="0"/>
              <a:buChar char="₋"/>
            </a:pPr>
            <a:r>
              <a:rPr lang="en-GB" dirty="0">
                <a:solidFill>
                  <a:schemeClr val="accent1">
                    <a:lumMod val="75000"/>
                  </a:schemeClr>
                </a:solidFill>
              </a:rPr>
              <a:t>Concise and supported by appropriate evidence. </a:t>
            </a:r>
          </a:p>
          <a:p>
            <a:pPr marL="285750" indent="-285750">
              <a:buFont typeface="Calibri" panose="020F0502020204030204" pitchFamily="34" charset="0"/>
              <a:buChar char="₋"/>
            </a:pPr>
            <a:r>
              <a:rPr lang="en-GB" dirty="0">
                <a:solidFill>
                  <a:schemeClr val="accent1">
                    <a:lumMod val="75000"/>
                  </a:schemeClr>
                </a:solidFill>
              </a:rPr>
              <a:t>Distinct to reflect and respond to the unique characteristics and planning context of the area.</a:t>
            </a:r>
          </a:p>
          <a:p>
            <a:pPr marL="285750" indent="-285750">
              <a:buFont typeface="Calibri" panose="020F0502020204030204" pitchFamily="34" charset="0"/>
              <a:buChar char="₋"/>
            </a:pPr>
            <a:r>
              <a:rPr lang="en-GB" dirty="0">
                <a:solidFill>
                  <a:schemeClr val="accent1">
                    <a:lumMod val="75000"/>
                  </a:schemeClr>
                </a:solidFill>
              </a:rPr>
              <a:t>Positive, relevant and capable of being delivered.</a:t>
            </a:r>
          </a:p>
          <a:p>
            <a:pPr marL="285750" indent="-285750">
              <a:buFont typeface="Calibri" panose="020F0502020204030204" pitchFamily="34" charset="0"/>
              <a:buChar char="₋"/>
            </a:pPr>
            <a:r>
              <a:rPr lang="en-GB" dirty="0">
                <a:solidFill>
                  <a:schemeClr val="accent1">
                    <a:lumMod val="75000"/>
                  </a:schemeClr>
                </a:solidFill>
              </a:rPr>
              <a:t>Add value by addressing gaps or providing further detail.</a:t>
            </a:r>
          </a:p>
        </p:txBody>
      </p:sp>
      <p:sp>
        <p:nvSpPr>
          <p:cNvPr id="9" name="TextBox 8">
            <a:extLst>
              <a:ext uri="{FF2B5EF4-FFF2-40B4-BE49-F238E27FC236}">
                <a16:creationId xmlns:a16="http://schemas.microsoft.com/office/drawing/2014/main" id="{7286E6D7-E6FA-452B-A7AF-88FA37A29AD9}"/>
              </a:ext>
            </a:extLst>
          </p:cNvPr>
          <p:cNvSpPr txBox="1"/>
          <p:nvPr/>
        </p:nvSpPr>
        <p:spPr>
          <a:xfrm rot="16200000">
            <a:off x="-2640738" y="2661975"/>
            <a:ext cx="5947952" cy="658835"/>
          </a:xfrm>
          <a:prstGeom prst="rect">
            <a:avLst/>
          </a:prstGeom>
          <a:solidFill>
            <a:schemeClr val="accent1">
              <a:lumMod val="60000"/>
              <a:lumOff val="40000"/>
            </a:schemeClr>
          </a:solidFill>
        </p:spPr>
        <p:txBody>
          <a:bodyPr wrap="square" rtlCol="0">
            <a:spAutoFit/>
          </a:bodyPr>
          <a:lstStyle/>
          <a:p>
            <a:pPr lvl="0" algn="ctr">
              <a:lnSpc>
                <a:spcPct val="107000"/>
              </a:lnSpc>
              <a:spcBef>
                <a:spcPts val="1200"/>
              </a:spcBef>
              <a:spcAft>
                <a:spcPts val="1200"/>
              </a:spcAft>
            </a:pPr>
            <a:r>
              <a:rPr lang="en-GB" sz="36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 Vision to Policy</a:t>
            </a:r>
          </a:p>
        </p:txBody>
      </p:sp>
      <p:sp>
        <p:nvSpPr>
          <p:cNvPr id="11" name="Arrow: Right 10">
            <a:extLst>
              <a:ext uri="{FF2B5EF4-FFF2-40B4-BE49-F238E27FC236}">
                <a16:creationId xmlns:a16="http://schemas.microsoft.com/office/drawing/2014/main" id="{8E04F077-3CB3-40FD-9CAA-4B2EDE00E287}"/>
              </a:ext>
            </a:extLst>
          </p:cNvPr>
          <p:cNvSpPr/>
          <p:nvPr/>
        </p:nvSpPr>
        <p:spPr>
          <a:xfrm>
            <a:off x="3291839" y="4718072"/>
            <a:ext cx="658913" cy="25254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A5BA010C-5643-4621-853B-3002C9B69D74}"/>
              </a:ext>
            </a:extLst>
          </p:cNvPr>
          <p:cNvSpPr/>
          <p:nvPr/>
        </p:nvSpPr>
        <p:spPr>
          <a:xfrm>
            <a:off x="870432" y="3971121"/>
            <a:ext cx="2421407" cy="17983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08822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C270F4AE16CE459FAC240D9D427069" ma:contentTypeVersion="12" ma:contentTypeDescription="Create a new document." ma:contentTypeScope="" ma:versionID="599c4de245138330f0c34ef19021927b">
  <xsd:schema xmlns:xsd="http://www.w3.org/2001/XMLSchema" xmlns:xs="http://www.w3.org/2001/XMLSchema" xmlns:p="http://schemas.microsoft.com/office/2006/metadata/properties" xmlns:ns2="98599194-98bc-4152-ad91-4b6093bdb5e3" xmlns:ns3="eb3f48d8-1230-4d75-ab95-f17222fb186d" targetNamespace="http://schemas.microsoft.com/office/2006/metadata/properties" ma:root="true" ma:fieldsID="260d1f75be92ebe690371c075e27a2fc" ns2:_="" ns3:_="">
    <xsd:import namespace="98599194-98bc-4152-ad91-4b6093bdb5e3"/>
    <xsd:import namespace="eb3f48d8-1230-4d75-ab95-f17222fb186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599194-98bc-4152-ad91-4b6093bdb5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b3f48d8-1230-4d75-ab95-f17222fb186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4ECF001-8835-4F5C-A94A-1A6D4E815F16}"/>
</file>

<file path=customXml/itemProps2.xml><?xml version="1.0" encoding="utf-8"?>
<ds:datastoreItem xmlns:ds="http://schemas.openxmlformats.org/officeDocument/2006/customXml" ds:itemID="{C6D343E6-FC24-4B65-9F2D-9730C9F300CD}"/>
</file>

<file path=customXml/itemProps3.xml><?xml version="1.0" encoding="utf-8"?>
<ds:datastoreItem xmlns:ds="http://schemas.openxmlformats.org/officeDocument/2006/customXml" ds:itemID="{6965C386-B2DB-4100-8DCB-CA291B9A9C9E}"/>
</file>

<file path=docProps/app.xml><?xml version="1.0" encoding="utf-8"?>
<Properties xmlns="http://schemas.openxmlformats.org/officeDocument/2006/extended-properties" xmlns:vt="http://schemas.openxmlformats.org/officeDocument/2006/docPropsVTypes">
  <Template>Office Theme</Template>
  <TotalTime>7245</TotalTime>
  <Words>1991</Words>
  <Application>Microsoft Office PowerPoint</Application>
  <PresentationFormat>A4 Paper (210x297 mm)</PresentationFormat>
  <Paragraphs>254</Paragraphs>
  <Slides>29</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Arial</vt:lpstr>
      <vt:lpstr>Calibri</vt:lpstr>
      <vt:lpstr>Calibri Light</vt:lpstr>
      <vt:lpstr>Symbol</vt:lpstr>
      <vt:lpstr>Office Theme</vt:lpstr>
      <vt:lpstr>Custom Design</vt:lpstr>
      <vt:lpstr>WELCOME The Birchington Neighbourhood Plan Update &amp; Review  Councillor Neville Hudson, Chairman</vt:lpstr>
      <vt:lpstr>Health and Safety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rodgiddins@uwclub.net</cp:lastModifiedBy>
  <cp:revision>125</cp:revision>
  <cp:lastPrinted>2020-01-16T20:32:32Z</cp:lastPrinted>
  <dcterms:created xsi:type="dcterms:W3CDTF">2019-12-16T21:37:29Z</dcterms:created>
  <dcterms:modified xsi:type="dcterms:W3CDTF">2021-08-15T14:27:45Z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0x01010027C270F4AE16CE459FAC240D9D427069</vt:lpwstr>
  </property>
</Properties>
</file>